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6377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625600" y="1596248"/>
            <a:ext cx="9753600" cy="3395701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600" y="5122898"/>
            <a:ext cx="9753600" cy="23548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0" algn="ctr">
              <a:buSzTx/>
              <a:buFontTx/>
              <a:buNone/>
              <a:defRPr sz="2500"/>
            </a:lvl2pPr>
            <a:lvl3pPr marL="0" indent="0" algn="ctr">
              <a:buSzTx/>
              <a:buFontTx/>
              <a:buNone/>
              <a:defRPr sz="2500"/>
            </a:lvl3pPr>
            <a:lvl4pPr marL="0" indent="0" algn="ctr">
              <a:buSzTx/>
              <a:buFontTx/>
              <a:buNone/>
              <a:defRPr sz="2500"/>
            </a:lvl4pPr>
            <a:lvl5pPr marL="0" indent="0" algn="ctr">
              <a:buSzTx/>
              <a:buFont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9306559" y="519288"/>
            <a:ext cx="2804162" cy="82657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519288"/>
            <a:ext cx="8249920" cy="82657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94083" indent="-336883" algn="ctr">
              <a:spcBef>
                <a:spcPts val="0"/>
              </a:spcBef>
              <a:buFontTx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251283" indent="-336883" algn="ctr">
              <a:spcBef>
                <a:spcPts val="0"/>
              </a:spcBef>
              <a:buFontTx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708484" indent="-336883" algn="ctr">
              <a:spcBef>
                <a:spcPts val="0"/>
              </a:spcBef>
              <a:buFontTx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2165684" indent="-336884" algn="ctr">
              <a:spcBef>
                <a:spcPts val="0"/>
              </a:spcBef>
              <a:buFontTx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87306" y="2431626"/>
            <a:ext cx="11216642" cy="4057229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306" y="6527237"/>
            <a:ext cx="11216642" cy="2133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774" y="2390987"/>
            <a:ext cx="5501641" cy="11717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500" b="1"/>
            </a:lvl1pPr>
            <a:lvl2pPr marL="0" indent="0">
              <a:buSzTx/>
              <a:buFontTx/>
              <a:buNone/>
              <a:defRPr sz="2500" b="1"/>
            </a:lvl2pPr>
            <a:lvl3pPr marL="0" indent="0">
              <a:buSzTx/>
              <a:buFontTx/>
              <a:buNone/>
              <a:defRPr sz="2500" b="1"/>
            </a:lvl3pPr>
            <a:lvl4pPr marL="0" indent="0">
              <a:buSzTx/>
              <a:buFontTx/>
              <a:buNone/>
              <a:defRPr sz="2500" b="1"/>
            </a:lvl4pPr>
            <a:lvl5pPr marL="0" indent="0">
              <a:buSzTx/>
              <a:buFontTx/>
              <a:buNone/>
              <a:defRPr sz="2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83680" y="2390987"/>
            <a:ext cx="5528736" cy="1171788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3585" indent="-285890">
              <a:defRPr sz="3400"/>
            </a:lvl2pPr>
            <a:lvl3pPr marL="1307023" indent="-331632">
              <a:defRPr sz="3400"/>
            </a:lvl3pPr>
            <a:lvl4pPr marL="1857886" indent="-394800">
              <a:defRPr sz="3400"/>
            </a:lvl4pPr>
            <a:lvl5pPr marL="2345582" indent="-394801"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95774" y="2926078"/>
            <a:ext cx="4194386" cy="54209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774" y="2926078"/>
            <a:ext cx="4194386" cy="54209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0">
              <a:buSzTx/>
              <a:buFontTx/>
              <a:buNone/>
              <a:defRPr sz="1700"/>
            </a:lvl2pPr>
            <a:lvl3pPr marL="0" indent="0">
              <a:buSzTx/>
              <a:buFontTx/>
              <a:buNone/>
              <a:defRPr sz="1700"/>
            </a:lvl3pPr>
            <a:lvl4pPr marL="0" indent="0">
              <a:buSzTx/>
              <a:buFontTx/>
              <a:buNone/>
              <a:defRPr sz="1700"/>
            </a:lvl4pPr>
            <a:lvl5pPr marL="0" indent="0">
              <a:buSzTx/>
              <a:buFont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6740" y="9165168"/>
            <a:ext cx="263981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0558" marR="0" indent="-28286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12132" marR="0" indent="-336741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98359" marR="0" indent="-372187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-aRQaZvZ-E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53"/>
          <p:cNvSpPr txBox="1"/>
          <p:nvPr/>
        </p:nvSpPr>
        <p:spPr>
          <a:xfrm>
            <a:off x="-4059953" y="8760145"/>
            <a:ext cx="3192915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30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330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@sammywoodhouse1</a:t>
            </a:r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706" y="3134804"/>
            <a:ext cx="5276259" cy="5368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0919" y="1400318"/>
            <a:ext cx="5208197" cy="1374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“I am not satisfied that you were a victim of a sexual assault which you did not in fact consent.”…"/>
          <p:cNvSpPr txBox="1"/>
          <p:nvPr/>
        </p:nvSpPr>
        <p:spPr>
          <a:xfrm>
            <a:off x="846741" y="1298912"/>
            <a:ext cx="11634018" cy="800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400"/>
              </a:spcBef>
              <a:defRPr sz="4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“</a:t>
            </a:r>
            <a:r>
              <a:rPr i="1"/>
              <a:t>I am not satisfied that you were a victim of a sexual assault which you did not in fact consent.” </a:t>
            </a:r>
            <a:endParaRPr i="1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2400"/>
              </a:spcBef>
              <a:defRPr sz="4000" i="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“I am not satisfied that your consent was falsely given as a result of being groomed by the offender.”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2400"/>
              </a:spcBef>
              <a:defRPr sz="4000" i="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“Because although I understand that in law the offender has committed a crime, in fact it appears that you exercised your choice to engage in sexual activity with the offender.”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2400"/>
              </a:spcBef>
              <a:defRPr sz="4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- CICA</a:t>
            </a:r>
          </a:p>
        </p:txBody>
      </p:sp>
      <p:sp>
        <p:nvSpPr>
          <p:cNvPr id="191" name="CAMPAIGNING"/>
          <p:cNvSpPr txBox="1"/>
          <p:nvPr/>
        </p:nvSpPr>
        <p:spPr>
          <a:xfrm>
            <a:off x="846741" y="840622"/>
            <a:ext cx="11099803" cy="98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14780">
              <a:lnSpc>
                <a:spcPct val="90000"/>
              </a:lnSpc>
              <a:defRPr sz="51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VICTIM BLAMING</a:t>
            </a:r>
          </a:p>
        </p:txBody>
      </p: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7578" y="8782191"/>
            <a:ext cx="2234515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POTTING SIGNS."/>
          <p:cNvSpPr txBox="1">
            <a:spLocks noGrp="1"/>
          </p:cNvSpPr>
          <p:nvPr>
            <p:ph type="title"/>
          </p:nvPr>
        </p:nvSpPr>
        <p:spPr>
          <a:xfrm>
            <a:off x="952500" y="922383"/>
            <a:ext cx="11099800" cy="1224141"/>
          </a:xfrm>
          <a:prstGeom prst="rect">
            <a:avLst/>
          </a:prstGeom>
        </p:spPr>
        <p:txBody>
          <a:bodyPr/>
          <a:lstStyle>
            <a:lvl1pPr defTabSz="519937">
              <a:defRPr sz="6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SPOTTING THE SIGNS</a:t>
            </a:r>
          </a:p>
        </p:txBody>
      </p:sp>
      <p:sp>
        <p:nvSpPr>
          <p:cNvPr id="195" name="MOOD SWINGS-ANGRY, EMOTIONAL, WITHDRAWN, SUICIDE ATTEMPTS, DEPRESSION.…"/>
          <p:cNvSpPr txBox="1">
            <a:spLocks noGrp="1"/>
          </p:cNvSpPr>
          <p:nvPr>
            <p:ph type="body" idx="1"/>
          </p:nvPr>
        </p:nvSpPr>
        <p:spPr>
          <a:xfrm>
            <a:off x="952500" y="2379614"/>
            <a:ext cx="11099800" cy="6451603"/>
          </a:xfrm>
          <a:prstGeom prst="rect">
            <a:avLst/>
          </a:prstGeom>
        </p:spPr>
        <p:txBody>
          <a:bodyPr/>
          <a:lstStyle/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Mood swings - angry, emotional, withdrawn, suicide attempts, depression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Bruising, </a:t>
            </a:r>
            <a:r>
              <a:rPr dirty="0" smtClean="0"/>
              <a:t>scar</a:t>
            </a:r>
            <a:r>
              <a:rPr lang="en-GB" dirty="0" smtClean="0"/>
              <a:t>r</a:t>
            </a:r>
            <a:r>
              <a:rPr dirty="0" err="1" smtClean="0"/>
              <a:t>ing</a:t>
            </a:r>
            <a:r>
              <a:rPr dirty="0" smtClean="0"/>
              <a:t> </a:t>
            </a:r>
            <a:r>
              <a:rPr dirty="0"/>
              <a:t>on body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 err="1" smtClean="0"/>
              <a:t>Rece</a:t>
            </a:r>
            <a:r>
              <a:rPr lang="en-GB" dirty="0" err="1" smtClean="0"/>
              <a:t>i</a:t>
            </a:r>
            <a:r>
              <a:rPr dirty="0" err="1" smtClean="0"/>
              <a:t>ving</a:t>
            </a:r>
            <a:r>
              <a:rPr dirty="0" smtClean="0"/>
              <a:t> </a:t>
            </a:r>
            <a:r>
              <a:rPr dirty="0"/>
              <a:t>gifts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Staying out late or not returning home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Secretive and distant towards family and friends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Skipping education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Involved in criminal activity</a:t>
            </a:r>
          </a:p>
        </p:txBody>
      </p:sp>
      <p:pic>
        <p:nvPicPr>
          <p:cNvPr id="19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7578" y="8823390"/>
            <a:ext cx="2234515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POTTING SIGNS."/>
          <p:cNvSpPr txBox="1">
            <a:spLocks noGrp="1"/>
          </p:cNvSpPr>
          <p:nvPr>
            <p:ph type="title"/>
          </p:nvPr>
        </p:nvSpPr>
        <p:spPr>
          <a:xfrm>
            <a:off x="952500" y="786207"/>
            <a:ext cx="11099800" cy="1286920"/>
          </a:xfrm>
          <a:prstGeom prst="rect">
            <a:avLst/>
          </a:prstGeom>
        </p:spPr>
        <p:txBody>
          <a:bodyPr/>
          <a:lstStyle>
            <a:lvl1pPr defTabSz="554990">
              <a:defRPr sz="68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SPOTTING THE SIGNS</a:t>
            </a:r>
          </a:p>
        </p:txBody>
      </p:sp>
      <p:sp>
        <p:nvSpPr>
          <p:cNvPr id="199" name="MOOD SWINGS-ANGRY, EMOTIONAL, WITHDRAWN, SUICIDE ATTEMPTS, DEPRESSION.…"/>
          <p:cNvSpPr txBox="1">
            <a:spLocks noGrp="1"/>
          </p:cNvSpPr>
          <p:nvPr>
            <p:ph type="body" idx="1"/>
          </p:nvPr>
        </p:nvSpPr>
        <p:spPr>
          <a:xfrm>
            <a:off x="952500" y="2351738"/>
            <a:ext cx="11099800" cy="6451605"/>
          </a:xfrm>
          <a:prstGeom prst="rect">
            <a:avLst/>
          </a:prstGeom>
        </p:spPr>
        <p:txBody>
          <a:bodyPr/>
          <a:lstStyle/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Education grades dropping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Sexually transmitted infections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Pregnancy or miscarriage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Using alcohol or drugs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Eating disorders</a:t>
            </a:r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Not sleeping, nightmares, anxiety, panic attacks</a:t>
            </a:r>
            <a:endParaRPr sz="1500"/>
          </a:p>
          <a:p>
            <a:pPr defTabSz="233679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Violence or aggression towards parents, siblings or animals</a:t>
            </a:r>
          </a:p>
        </p:txBody>
      </p:sp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7578" y="8823390"/>
            <a:ext cx="2234515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WHY WONT A VICTIM COME FORWARD?"/>
          <p:cNvSpPr txBox="1">
            <a:spLocks noGrp="1"/>
          </p:cNvSpPr>
          <p:nvPr>
            <p:ph type="title"/>
          </p:nvPr>
        </p:nvSpPr>
        <p:spPr>
          <a:xfrm>
            <a:off x="808120" y="1388204"/>
            <a:ext cx="10042360" cy="1040784"/>
          </a:xfrm>
          <a:prstGeom prst="rect">
            <a:avLst/>
          </a:prstGeom>
        </p:spPr>
        <p:txBody>
          <a:bodyPr/>
          <a:lstStyle>
            <a:lvl1pPr defTabSz="283221">
              <a:defRPr sz="40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WHY WONT A VICTIM COME FORWARD?</a:t>
            </a:r>
          </a:p>
        </p:txBody>
      </p:sp>
      <p:sp>
        <p:nvSpPr>
          <p:cNvPr id="203" name="DOESN’T RECOGNISE IT AS ABUSE.…"/>
          <p:cNvSpPr txBox="1">
            <a:spLocks noGrp="1"/>
          </p:cNvSpPr>
          <p:nvPr>
            <p:ph type="body" idx="1"/>
          </p:nvPr>
        </p:nvSpPr>
        <p:spPr>
          <a:xfrm>
            <a:off x="808120" y="3260790"/>
            <a:ext cx="11099803" cy="5562604"/>
          </a:xfrm>
          <a:prstGeom prst="rect">
            <a:avLst/>
          </a:prstGeom>
        </p:spPr>
        <p:txBody>
          <a:bodyPr/>
          <a:lstStyle/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Doesn’t recognise it as abuse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Believe abuser is there girlfriend/boyfriend/think its normal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Too difficult to talk about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Think the abuser will change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Embarrassed, ashamed, judged, to blame, will be rejected, isolated or called a liar</a:t>
            </a:r>
          </a:p>
        </p:txBody>
      </p:sp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7578" y="8823390"/>
            <a:ext cx="2234515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WHY WONT A VICTIM COME FORWARD?"/>
          <p:cNvSpPr txBox="1">
            <a:spLocks noGrp="1"/>
          </p:cNvSpPr>
          <p:nvPr>
            <p:ph type="title"/>
          </p:nvPr>
        </p:nvSpPr>
        <p:spPr>
          <a:xfrm>
            <a:off x="915130" y="1155811"/>
            <a:ext cx="9849123" cy="1523731"/>
          </a:xfrm>
          <a:prstGeom prst="rect">
            <a:avLst/>
          </a:prstGeom>
        </p:spPr>
        <p:txBody>
          <a:bodyPr/>
          <a:lstStyle>
            <a:lvl1pPr defTabSz="302421">
              <a:defRPr sz="42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WHY WONT A VICTIM COME FORWARD?</a:t>
            </a:r>
          </a:p>
        </p:txBody>
      </p:sp>
      <p:sp>
        <p:nvSpPr>
          <p:cNvPr id="207" name="DOESN’T RECOGNISE IT AS ABUSE.…"/>
          <p:cNvSpPr txBox="1">
            <a:spLocks noGrp="1"/>
          </p:cNvSpPr>
          <p:nvPr>
            <p:ph type="body" idx="1"/>
          </p:nvPr>
        </p:nvSpPr>
        <p:spPr>
          <a:xfrm>
            <a:off x="1096877" y="3198553"/>
            <a:ext cx="11099803" cy="4902202"/>
          </a:xfrm>
          <a:prstGeom prst="rect">
            <a:avLst/>
          </a:prstGeom>
        </p:spPr>
        <p:txBody>
          <a:bodyPr/>
          <a:lstStyle/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Emotionally attached to the abuser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Feel will put themselves and family at risk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Don’t know who to tell or trust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Be addicted to drugs or alcohol</a:t>
            </a:r>
          </a:p>
          <a:p>
            <a:pPr defTabSz="327152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Committed criminal offences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7578" y="8823390"/>
            <a:ext cx="2234515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UILD A RELATIONSHIP"/>
          <p:cNvSpPr txBox="1">
            <a:spLocks noGrp="1"/>
          </p:cNvSpPr>
          <p:nvPr>
            <p:ph type="title" idx="4294967295"/>
          </p:nvPr>
        </p:nvSpPr>
        <p:spPr>
          <a:xfrm>
            <a:off x="492950" y="281657"/>
            <a:ext cx="11099803" cy="2120901"/>
          </a:xfrm>
          <a:prstGeom prst="rect">
            <a:avLst/>
          </a:prstGeom>
        </p:spPr>
        <p:txBody>
          <a:bodyPr/>
          <a:lstStyle>
            <a:lvl1pPr defTabSz="566673">
              <a:defRPr sz="68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BUILD A RELATIONSHIP</a:t>
            </a:r>
          </a:p>
        </p:txBody>
      </p:sp>
      <p:sp>
        <p:nvSpPr>
          <p:cNvPr id="211" name="UNDERSTAND GROOMING AND ABUSE, MAKE SURE THE VICTIM DOES TOO. USE LANGUAGE THEY RELATE TO.…"/>
          <p:cNvSpPr txBox="1">
            <a:spLocks noGrp="1"/>
          </p:cNvSpPr>
          <p:nvPr>
            <p:ph type="body" idx="4294967295"/>
          </p:nvPr>
        </p:nvSpPr>
        <p:spPr>
          <a:xfrm>
            <a:off x="689808" y="2289927"/>
            <a:ext cx="11099803" cy="5751264"/>
          </a:xfrm>
          <a:prstGeom prst="rect">
            <a:avLst/>
          </a:prstGeom>
        </p:spPr>
        <p:txBody>
          <a:bodyPr/>
          <a:lstStyle/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Understand grooming and abuse, make sure the victim does too.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Use language they relate to.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Be open about your own life experiences, you’re human too but always remain professional.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Suggest a note book/diary to the victim to write memories etc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Focus on building the victims self esteem and confidence. This is about rebuilding their life.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Victims are also groomed to become abusers later on in life. Determine the line of victim or offender.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Don’t pressure, blame, judge. Ask questions, don’t interrogate.</a:t>
            </a:r>
            <a:endParaRPr sz="1700"/>
          </a:p>
          <a:p>
            <a:pPr marL="213532" indent="-213532" defTabSz="272845">
              <a:spcBef>
                <a:spcPts val="1900"/>
              </a:spcBef>
              <a:defRPr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Make sure support is available 24/7 and they are not alone.</a:t>
            </a:r>
          </a:p>
        </p:txBody>
      </p:sp>
      <p:pic>
        <p:nvPicPr>
          <p:cNvPr id="2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5493" y="8711096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UILD A RELATIONSHIP"/>
          <p:cNvSpPr txBox="1">
            <a:spLocks noGrp="1"/>
          </p:cNvSpPr>
          <p:nvPr>
            <p:ph type="title" idx="4294967295"/>
          </p:nvPr>
        </p:nvSpPr>
        <p:spPr>
          <a:xfrm>
            <a:off x="477251" y="566821"/>
            <a:ext cx="11099803" cy="2120902"/>
          </a:xfrm>
          <a:prstGeom prst="rect">
            <a:avLst/>
          </a:prstGeom>
        </p:spPr>
        <p:txBody>
          <a:bodyPr/>
          <a:lstStyle>
            <a:lvl1pPr defTabSz="566673">
              <a:defRPr sz="68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BUILD A RELATIONSHIP</a:t>
            </a:r>
          </a:p>
        </p:txBody>
      </p:sp>
      <p:sp>
        <p:nvSpPr>
          <p:cNvPr id="215" name="REMEMBER NOT ALL VICTIMS MAY HAVE TOLD PARTNERS, CHILDREN OR FAMILIES.…"/>
          <p:cNvSpPr txBox="1">
            <a:spLocks noGrp="1"/>
          </p:cNvSpPr>
          <p:nvPr>
            <p:ph type="body" idx="4294967295"/>
          </p:nvPr>
        </p:nvSpPr>
        <p:spPr>
          <a:xfrm>
            <a:off x="641684" y="2528635"/>
            <a:ext cx="11099803" cy="6286503"/>
          </a:xfrm>
          <a:prstGeom prst="rect">
            <a:avLst/>
          </a:prstGeom>
        </p:spPr>
        <p:txBody>
          <a:bodyPr/>
          <a:lstStyle/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Remember not all victims may have told partners, children or families.</a:t>
            </a:r>
            <a:endParaRPr sz="2300"/>
          </a:p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 not be identified to outsiders (police uniforms etc).</a:t>
            </a:r>
            <a:endParaRPr sz="2300"/>
          </a:p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Don’t over face victims with too many professionals.</a:t>
            </a:r>
            <a:endParaRPr sz="2300"/>
          </a:p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Be prepared for all types of behaviour. Disclosing is very distressing.</a:t>
            </a:r>
            <a:endParaRPr sz="2300"/>
          </a:p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Make sure support is in place before, during and after court.</a:t>
            </a:r>
            <a:endParaRPr sz="2300"/>
          </a:p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Share the correct info with other services.</a:t>
            </a:r>
            <a:endParaRPr sz="2300"/>
          </a:p>
          <a:p>
            <a:pPr marL="283827" indent="-283827" defTabSz="362668">
              <a:spcBef>
                <a:spcPts val="2500"/>
              </a:spcBef>
              <a:defRPr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Treat child/adult how you would expect your own child to be treated.</a:t>
            </a:r>
          </a:p>
        </p:txBody>
      </p:sp>
      <p:pic>
        <p:nvPicPr>
          <p:cNvPr id="2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59794" y="8656053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EMPOWER/REBUILD LIVES."/>
          <p:cNvSpPr txBox="1">
            <a:spLocks noGrp="1"/>
          </p:cNvSpPr>
          <p:nvPr>
            <p:ph type="title" idx="4294967295"/>
          </p:nvPr>
        </p:nvSpPr>
        <p:spPr>
          <a:xfrm>
            <a:off x="397040" y="325020"/>
            <a:ext cx="11099803" cy="2120901"/>
          </a:xfrm>
          <a:prstGeom prst="rect">
            <a:avLst/>
          </a:prstGeom>
        </p:spPr>
        <p:txBody>
          <a:bodyPr/>
          <a:lstStyle>
            <a:lvl1pPr defTabSz="532671">
              <a:defRPr sz="68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EMPOWER/REBUILD LIVES</a:t>
            </a:r>
          </a:p>
        </p:txBody>
      </p:sp>
      <p:sp>
        <p:nvSpPr>
          <p:cNvPr id="219" name="HELP REMOVE SELF BLAME, SHAME, GUILT &amp; FEAR. ITS NOT THE VICTIMS/SURVIVORS TO CARRY, PERPETRATORS FEED ON VICTIMS/SURVIVORS LIVING IN FEAR.…"/>
          <p:cNvSpPr txBox="1">
            <a:spLocks noGrp="1"/>
          </p:cNvSpPr>
          <p:nvPr>
            <p:ph type="body" idx="4294967295"/>
          </p:nvPr>
        </p:nvSpPr>
        <p:spPr>
          <a:xfrm>
            <a:off x="545431" y="2205287"/>
            <a:ext cx="11099803" cy="6286503"/>
          </a:xfrm>
          <a:prstGeom prst="rect">
            <a:avLst/>
          </a:prstGeom>
        </p:spPr>
        <p:txBody>
          <a:bodyPr/>
          <a:lstStyle/>
          <a:p>
            <a:pPr marL="251635" indent="-251635" defTabSz="336847">
              <a:spcBef>
                <a:spcPts val="24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Help remove self blame, shame, guilt &amp; fear. Its not the victims/survivors to carry, perpetrators feed on victims/survivors living in fear.</a:t>
            </a:r>
            <a:endParaRPr sz="2200"/>
          </a:p>
          <a:p>
            <a:pPr marL="263620" indent="-263620" defTabSz="336847">
              <a:spcBef>
                <a:spcPts val="24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Focus on rebuilding the victims self esteem and confidence. This is about rebuilding their life.</a:t>
            </a:r>
            <a:endParaRPr sz="2200"/>
          </a:p>
          <a:p>
            <a:pPr marL="263620" indent="-263620" defTabSz="336847">
              <a:spcBef>
                <a:spcPts val="24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Always praise and encourage them to stay positive - they’re strong, brave and can achieve in life. They are not weak, broken or damaged. Tell them to believe in themselves.</a:t>
            </a:r>
            <a:endParaRPr sz="2200"/>
          </a:p>
          <a:p>
            <a:pPr marL="292606" indent="-292606" defTabSz="373885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Find them a focus/goal - gym, hobbies, college or work.</a:t>
            </a:r>
            <a:endParaRPr sz="2400"/>
          </a:p>
          <a:p>
            <a:pPr marL="292606" indent="-292606" defTabSz="373885">
              <a:spcBef>
                <a:spcPts val="26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Survivors don’t just have to survive they can thrive!!!</a:t>
            </a:r>
          </a:p>
        </p:txBody>
      </p:sp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HO DO I TELL?"/>
          <p:cNvSpPr txBox="1">
            <a:spLocks noGrp="1"/>
          </p:cNvSpPr>
          <p:nvPr>
            <p:ph type="title"/>
          </p:nvPr>
        </p:nvSpPr>
        <p:spPr>
          <a:xfrm>
            <a:off x="509335" y="493491"/>
            <a:ext cx="11099803" cy="2120901"/>
          </a:xfrm>
          <a:prstGeom prst="rect">
            <a:avLst/>
          </a:prstGeom>
        </p:spPr>
        <p:txBody>
          <a:bodyPr/>
          <a:lstStyle>
            <a:lvl1pPr defTabSz="446912">
              <a:defRPr sz="61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WHO CAN A VICTIM TALK TO?</a:t>
            </a:r>
          </a:p>
        </p:txBody>
      </p:sp>
      <p:sp>
        <p:nvSpPr>
          <p:cNvPr id="223" name="POLICE.…"/>
          <p:cNvSpPr txBox="1">
            <a:spLocks noGrp="1"/>
          </p:cNvSpPr>
          <p:nvPr>
            <p:ph type="body" idx="1"/>
          </p:nvPr>
        </p:nvSpPr>
        <p:spPr>
          <a:xfrm>
            <a:off x="663740" y="2235199"/>
            <a:ext cx="11099803" cy="5283202"/>
          </a:xfrm>
          <a:prstGeom prst="rect">
            <a:avLst/>
          </a:prstGeom>
        </p:spPr>
        <p:txBody>
          <a:bodyPr/>
          <a:lstStyle/>
          <a:p>
            <a:pPr defTabSz="537462">
              <a:spcBef>
                <a:spcPts val="28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Police</a:t>
            </a:r>
          </a:p>
          <a:p>
            <a:pPr defTabSz="537462">
              <a:spcBef>
                <a:spcPts val="28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Medical professionals</a:t>
            </a:r>
          </a:p>
          <a:p>
            <a:pPr defTabSz="537462">
              <a:spcBef>
                <a:spcPts val="28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Social services</a:t>
            </a:r>
          </a:p>
          <a:p>
            <a:pPr defTabSz="537462">
              <a:spcBef>
                <a:spcPts val="28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Teacher or staff</a:t>
            </a:r>
          </a:p>
          <a:p>
            <a:pPr defTabSz="537462">
              <a:spcBef>
                <a:spcPts val="28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Parent, friend or relative</a:t>
            </a:r>
          </a:p>
          <a:p>
            <a:pPr defTabSz="537462">
              <a:spcBef>
                <a:spcPts val="2800"/>
              </a:spcBef>
              <a:defRPr sz="2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Confidential helplines</a:t>
            </a:r>
          </a:p>
        </p:txBody>
      </p:sp>
      <p:pic>
        <p:nvPicPr>
          <p:cNvPr id="22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WHO DO I TELL?"/>
          <p:cNvSpPr txBox="1">
            <a:spLocks noGrp="1"/>
          </p:cNvSpPr>
          <p:nvPr>
            <p:ph type="title"/>
          </p:nvPr>
        </p:nvSpPr>
        <p:spPr>
          <a:xfrm>
            <a:off x="275809" y="516248"/>
            <a:ext cx="11099805" cy="1216300"/>
          </a:xfrm>
          <a:prstGeom prst="rect">
            <a:avLst/>
          </a:prstGeom>
        </p:spPr>
        <p:txBody>
          <a:bodyPr/>
          <a:lstStyle>
            <a:lvl1pPr defTabSz="491602">
              <a:defRPr sz="65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APPROPRIATE LANGUAGE </a:t>
            </a:r>
          </a:p>
        </p:txBody>
      </p:sp>
      <p:pic>
        <p:nvPicPr>
          <p:cNvPr id="22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4235" y="3216188"/>
            <a:ext cx="8696327" cy="3000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RIVER OF THE ROTHERHAM CSE SCANDAL…"/>
          <p:cNvSpPr txBox="1">
            <a:spLocks noGrp="1"/>
          </p:cNvSpPr>
          <p:nvPr>
            <p:ph type="body" sz="quarter" idx="1"/>
          </p:nvPr>
        </p:nvSpPr>
        <p:spPr>
          <a:xfrm>
            <a:off x="157746" y="7346346"/>
            <a:ext cx="12689307" cy="1631216"/>
          </a:xfrm>
          <a:prstGeom prst="rect">
            <a:avLst/>
          </a:prstGeom>
        </p:spPr>
        <p:txBody>
          <a:bodyPr/>
          <a:lstStyle/>
          <a:p>
            <a:pPr algn="l" defTabSz="157670">
              <a:spcBef>
                <a:spcPts val="500"/>
              </a:spcBef>
              <a:defRPr sz="1600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algn="l" defTabSz="157670">
              <a:spcBef>
                <a:spcPts val="500"/>
              </a:spcBef>
              <a:defRPr sz="1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AWARD WINNING CAMPAIGNER | INTERNATIONAL SPEAKER | MEDIA COMMENTATOR </a:t>
            </a:r>
            <a:endParaRPr sz="1300"/>
          </a:p>
          <a:p>
            <a:pPr algn="l" defTabSz="157670">
              <a:spcBef>
                <a:spcPts val="500"/>
              </a:spcBef>
              <a:defRPr sz="1600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300"/>
          </a:p>
          <a:p>
            <a:pPr algn="l" defTabSz="157670">
              <a:spcBef>
                <a:spcPts val="500"/>
              </a:spcBef>
              <a:defRPr sz="1600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300"/>
          </a:p>
          <a:p>
            <a:pPr algn="l" defTabSz="157670">
              <a:spcBef>
                <a:spcPts val="500"/>
              </a:spcBef>
              <a:defRPr sz="1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  </a:t>
            </a:r>
          </a:p>
        </p:txBody>
      </p:sp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9491" y="2305509"/>
            <a:ext cx="3262908" cy="504083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6"/>
          <p:cNvSpPr txBox="1"/>
          <p:nvPr/>
        </p:nvSpPr>
        <p:spPr>
          <a:xfrm>
            <a:off x="7197559" y="3720610"/>
            <a:ext cx="650240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5000" b="1">
                <a:latin typeface="Montserrat"/>
                <a:ea typeface="Montserrat"/>
                <a:cs typeface="Montserrat"/>
                <a:sym typeface="Montserrat"/>
              </a:defRPr>
            </a:pPr>
            <a:r>
              <a:t>Just A Child</a:t>
            </a:r>
          </a:p>
          <a:p>
            <a:pPr>
              <a:defRPr sz="5000">
                <a:latin typeface="Montserrat"/>
                <a:ea typeface="Montserrat"/>
                <a:cs typeface="Montserrat"/>
                <a:sym typeface="Montserrat"/>
              </a:defRPr>
            </a:pPr>
            <a:r>
              <a:t>#1 Best Seller </a:t>
            </a:r>
          </a:p>
        </p:txBody>
      </p:sp>
      <p:sp>
        <p:nvSpPr>
          <p:cNvPr id="147" name="Rectangle 7"/>
          <p:cNvSpPr txBox="1"/>
          <p:nvPr/>
        </p:nvSpPr>
        <p:spPr>
          <a:xfrm>
            <a:off x="315494" y="1017409"/>
            <a:ext cx="12689307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1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SURVIVER OF THE ROTHERHAM CSE SCANDAL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2538" y="8807221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73964" b="2886"/>
          <a:stretch>
            <a:fillRect/>
          </a:stretch>
        </p:blipFill>
        <p:spPr>
          <a:xfrm>
            <a:off x="1245816" y="3076599"/>
            <a:ext cx="10585178" cy="3271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146" b="93432"/>
          <a:stretch>
            <a:fillRect/>
          </a:stretch>
        </p:blipFill>
        <p:spPr>
          <a:xfrm>
            <a:off x="1232804" y="2420553"/>
            <a:ext cx="8365940" cy="680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2530" b="75014"/>
          <a:stretch>
            <a:fillRect/>
          </a:stretch>
        </p:blipFill>
        <p:spPr>
          <a:xfrm>
            <a:off x="1498079" y="2716559"/>
            <a:ext cx="10009114" cy="324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146" b="93432"/>
          <a:stretch>
            <a:fillRect/>
          </a:stretch>
        </p:blipFill>
        <p:spPr>
          <a:xfrm>
            <a:off x="1533848" y="2282866"/>
            <a:ext cx="7992889" cy="649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350" y="2932583"/>
            <a:ext cx="9944100" cy="3124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146" b="93432"/>
          <a:stretch>
            <a:fillRect/>
          </a:stretch>
        </p:blipFill>
        <p:spPr>
          <a:xfrm>
            <a:off x="1533849" y="2415176"/>
            <a:ext cx="8136905" cy="66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2100" y="3076599"/>
            <a:ext cx="9848851" cy="321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72905"/>
          <a:stretch>
            <a:fillRect/>
          </a:stretch>
        </p:blipFill>
        <p:spPr>
          <a:xfrm>
            <a:off x="1605854" y="2644550"/>
            <a:ext cx="9793090" cy="395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28518" r="1296" b="55033"/>
          <a:stretch>
            <a:fillRect/>
          </a:stretch>
        </p:blipFill>
        <p:spPr>
          <a:xfrm>
            <a:off x="1753583" y="3626396"/>
            <a:ext cx="9666073" cy="2402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146" b="93432"/>
          <a:stretch>
            <a:fillRect/>
          </a:stretch>
        </p:blipFill>
        <p:spPr>
          <a:xfrm>
            <a:off x="1749872" y="2838111"/>
            <a:ext cx="9505058" cy="772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71469" r="1238" b="1686"/>
          <a:stretch>
            <a:fillRect/>
          </a:stretch>
        </p:blipFill>
        <p:spPr>
          <a:xfrm>
            <a:off x="1625204" y="3403847"/>
            <a:ext cx="9671746" cy="392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146" b="93432"/>
          <a:stretch>
            <a:fillRect/>
          </a:stretch>
        </p:blipFill>
        <p:spPr>
          <a:xfrm>
            <a:off x="1696596" y="2638587"/>
            <a:ext cx="9414317" cy="76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r="1245" b="64927"/>
          <a:stretch>
            <a:fillRect/>
          </a:stretch>
        </p:blipFill>
        <p:spPr>
          <a:xfrm>
            <a:off x="1884782" y="2860575"/>
            <a:ext cx="9442155" cy="4827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37781" r="1296" b="43303"/>
          <a:stretch>
            <a:fillRect/>
          </a:stretch>
        </p:blipFill>
        <p:spPr>
          <a:xfrm>
            <a:off x="1889599" y="3432571"/>
            <a:ext cx="9149304" cy="252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146" b="93432"/>
          <a:stretch>
            <a:fillRect/>
          </a:stretch>
        </p:blipFill>
        <p:spPr>
          <a:xfrm>
            <a:off x="1897801" y="2689518"/>
            <a:ext cx="9141102" cy="743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80130" r="1244" b="953"/>
          <a:stretch>
            <a:fillRect/>
          </a:stretch>
        </p:blipFill>
        <p:spPr>
          <a:xfrm>
            <a:off x="1907431" y="3724671"/>
            <a:ext cx="9154124" cy="252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146" b="93432"/>
          <a:stretch>
            <a:fillRect/>
          </a:stretch>
        </p:blipFill>
        <p:spPr>
          <a:xfrm>
            <a:off x="1907432" y="2980563"/>
            <a:ext cx="9154122" cy="744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xfrm>
            <a:off x="952500" y="1167610"/>
            <a:ext cx="11099800" cy="1106886"/>
          </a:xfrm>
          <a:prstGeom prst="rect">
            <a:avLst/>
          </a:prstGeom>
        </p:spPr>
        <p:txBody>
          <a:bodyPr/>
          <a:lstStyle>
            <a:lvl1pPr defTabSz="473201">
              <a:defRPr sz="51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WHAT IS CSE?</a:t>
            </a:r>
          </a:p>
        </p:txBody>
      </p:sp>
      <p:sp>
        <p:nvSpPr>
          <p:cNvPr id="151" name="Text Placeholder 2"/>
          <p:cNvSpPr txBox="1">
            <a:spLocks noGrp="1"/>
          </p:cNvSpPr>
          <p:nvPr>
            <p:ph type="body" idx="1"/>
          </p:nvPr>
        </p:nvSpPr>
        <p:spPr>
          <a:xfrm>
            <a:off x="808120" y="2543816"/>
            <a:ext cx="11099803" cy="6286503"/>
          </a:xfrm>
          <a:prstGeom prst="rect">
            <a:avLst/>
          </a:prstGeom>
        </p:spPr>
        <p:txBody>
          <a:bodyPr/>
          <a:lstStyle/>
          <a:p>
            <a:pPr marL="434340" indent="-434340" defTabSz="554990">
              <a:spcBef>
                <a:spcPts val="2600"/>
              </a:spcBef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 form of sexual abuse, where an individual or a gang, using money and power, exploit children up to the age of 18. This abuse can also be committed online.</a:t>
            </a:r>
          </a:p>
          <a:p>
            <a:pPr marL="434340" indent="-434340" defTabSz="554990">
              <a:spcBef>
                <a:spcPts val="2600"/>
              </a:spcBef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Both males and females of all backgrounds can be perpetrators.</a:t>
            </a:r>
          </a:p>
          <a:p>
            <a:pPr marL="434340" indent="-434340" defTabSz="554990">
              <a:spcBef>
                <a:spcPts val="2600"/>
              </a:spcBef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Victims can be boys or girls from all backgrounds, ethnicities and religious beliefs. They are groomed into believing they are special, loved and cared for by the perpetrator/s, or their exploitation can be through threats and violence. </a:t>
            </a:r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3831" y="8830316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56456"/>
          <a:stretch>
            <a:fillRect/>
          </a:stretch>
        </p:blipFill>
        <p:spPr>
          <a:xfrm>
            <a:off x="2037901" y="2644549"/>
            <a:ext cx="8712973" cy="4802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–Martin Luther King Jr"/>
          <p:cNvSpPr txBox="1">
            <a:spLocks noGrp="1"/>
          </p:cNvSpPr>
          <p:nvPr>
            <p:ph type="body" sz="quarter" idx="1"/>
          </p:nvPr>
        </p:nvSpPr>
        <p:spPr>
          <a:xfrm>
            <a:off x="1317824" y="5217869"/>
            <a:ext cx="10464801" cy="595038"/>
          </a:xfrm>
          <a:prstGeom prst="rect">
            <a:avLst/>
          </a:prstGeom>
        </p:spPr>
        <p:txBody>
          <a:bodyPr/>
          <a:lstStyle>
            <a:lvl1pPr defTabSz="519937">
              <a:defRPr sz="33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– Martin Luther King Jr</a:t>
            </a:r>
          </a:p>
        </p:txBody>
      </p:sp>
      <p:sp>
        <p:nvSpPr>
          <p:cNvPr id="271" name="“Our lives begin to end the day we become silent about things that matter.”"/>
          <p:cNvSpPr>
            <a:spLocks noGrp="1"/>
          </p:cNvSpPr>
          <p:nvPr>
            <p:ph type="body" idx="13"/>
          </p:nvPr>
        </p:nvSpPr>
        <p:spPr>
          <a:xfrm>
            <a:off x="1317824" y="2126458"/>
            <a:ext cx="10464801" cy="24092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 defTabSz="488388">
              <a:spcBef>
                <a:spcPts val="1900"/>
              </a:spcBef>
              <a:buSzTx/>
              <a:buNone/>
              <a:defRPr sz="57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“Our lives begin to end the day we become silent about things that matter.” </a:t>
            </a:r>
          </a:p>
        </p:txBody>
      </p:sp>
      <p:pic>
        <p:nvPicPr>
          <p:cNvPr id="2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6502399" y="2108219"/>
            <a:ext cx="5029850" cy="533402"/>
          </a:xfrm>
          <a:prstGeom prst="rect">
            <a:avLst/>
          </a:prstGeom>
        </p:spPr>
        <p:txBody>
          <a:bodyPr/>
          <a:lstStyle>
            <a:lvl1pPr defTabSz="965636">
              <a:defRPr sz="2700"/>
            </a:lvl1pPr>
          </a:lstStyle>
          <a:p>
            <a:r>
              <a:t>twitter.com/sammywoodhouse1</a:t>
            </a:r>
          </a:p>
        </p:txBody>
      </p:sp>
      <p:sp>
        <p:nvSpPr>
          <p:cNvPr id="275" name="Text Placeholder 1"/>
          <p:cNvSpPr txBox="1"/>
          <p:nvPr/>
        </p:nvSpPr>
        <p:spPr>
          <a:xfrm>
            <a:off x="6502399" y="1290611"/>
            <a:ext cx="3882189" cy="53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75389"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sammywoodhouse.com</a:t>
            </a:r>
          </a:p>
        </p:txBody>
      </p:sp>
      <p:sp>
        <p:nvSpPr>
          <p:cNvPr id="276" name="Rectangle 4"/>
          <p:cNvSpPr txBox="1"/>
          <p:nvPr/>
        </p:nvSpPr>
        <p:spPr>
          <a:xfrm>
            <a:off x="6660152" y="2925832"/>
            <a:ext cx="5953949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facebook.com/SammyWoodhouse1985</a:t>
            </a:r>
          </a:p>
        </p:txBody>
      </p:sp>
      <p:pic>
        <p:nvPicPr>
          <p:cNvPr id="27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r="2615"/>
          <a:stretch>
            <a:fillRect/>
          </a:stretch>
        </p:blipFill>
        <p:spPr>
          <a:xfrm>
            <a:off x="690420" y="1290611"/>
            <a:ext cx="4435334" cy="304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420" y="4864768"/>
            <a:ext cx="4435334" cy="3325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9585" y="8838668"/>
            <a:ext cx="2234516" cy="589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9537" y="2866096"/>
            <a:ext cx="622919" cy="622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63779" y="1996119"/>
            <a:ext cx="896375" cy="787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19537" y="3706186"/>
            <a:ext cx="638962" cy="63896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 11"/>
          <p:cNvSpPr txBox="1"/>
          <p:nvPr/>
        </p:nvSpPr>
        <p:spPr>
          <a:xfrm>
            <a:off x="6694612" y="3808148"/>
            <a:ext cx="595394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instagram.com/sammywoodhouse/</a:t>
            </a:r>
          </a:p>
        </p:txBody>
      </p:sp>
      <p:sp>
        <p:nvSpPr>
          <p:cNvPr id="284" name="Rectangle 12"/>
          <p:cNvSpPr txBox="1"/>
          <p:nvPr/>
        </p:nvSpPr>
        <p:spPr>
          <a:xfrm>
            <a:off x="6871368" y="5377203"/>
            <a:ext cx="5953949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For media and speaking enquiries:</a:t>
            </a: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sylvia@tidymanagement.com </a:t>
            </a:r>
          </a:p>
        </p:txBody>
      </p:sp>
      <p:pic>
        <p:nvPicPr>
          <p:cNvPr id="285" name="Picture 15" descr="Picture 1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23576" y="4562316"/>
            <a:ext cx="638963" cy="63896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ext Placeholder 1"/>
          <p:cNvSpPr txBox="1"/>
          <p:nvPr/>
        </p:nvSpPr>
        <p:spPr>
          <a:xfrm>
            <a:off x="6694612" y="4610100"/>
            <a:ext cx="3157977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36374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Sammy Woodhouse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0307.JPG" descr="IMG_03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521" y="1055737"/>
            <a:ext cx="5278748" cy="779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284.JPG" descr="IMG_028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0533" y="1055737"/>
            <a:ext cx="5132657" cy="3821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0283.JPG" descr="IMG_0283.JPG"/>
          <p:cNvPicPr>
            <a:picLocks noChangeAspect="1"/>
          </p:cNvPicPr>
          <p:nvPr/>
        </p:nvPicPr>
        <p:blipFill>
          <a:blip r:embed="rId4">
            <a:extLst/>
          </a:blip>
          <a:srcRect r="10869"/>
          <a:stretch>
            <a:fillRect/>
          </a:stretch>
        </p:blipFill>
        <p:spPr>
          <a:xfrm>
            <a:off x="6760533" y="5295527"/>
            <a:ext cx="5126668" cy="355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03831" y="8972205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0280.JPG" descr="IMG_0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21" y="690492"/>
            <a:ext cx="4323327" cy="7926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0279.JPG" descr="IMG_027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9226" y="690492"/>
            <a:ext cx="5368752" cy="399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0281.JPG" descr="IMG_028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9226" y="5309063"/>
            <a:ext cx="5377829" cy="3307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87787" y="8943547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nline Media 5" descr="Online Media 5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012" y="1992229"/>
            <a:ext cx="12742776" cy="716781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6"/>
          <p:cNvSpPr txBox="1"/>
          <p:nvPr/>
        </p:nvSpPr>
        <p:spPr>
          <a:xfrm>
            <a:off x="529387" y="629270"/>
            <a:ext cx="11999498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Sageer Hussain received 19 years for CSE offences after this interview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1746" y="8901603"/>
            <a:ext cx="2234516" cy="589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830" y="425119"/>
            <a:ext cx="3848638" cy="355332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17"/>
          <p:cNvSpPr txBox="1"/>
          <p:nvPr/>
        </p:nvSpPr>
        <p:spPr>
          <a:xfrm>
            <a:off x="599641" y="4042609"/>
            <a:ext cx="3378802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Arshid Hussain ‘Mad Ash’ 35 Years</a:t>
            </a:r>
          </a:p>
        </p:txBody>
      </p:sp>
      <p:pic>
        <p:nvPicPr>
          <p:cNvPr id="170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2344" y="479763"/>
            <a:ext cx="4020111" cy="356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21"/>
          <p:cNvSpPr txBox="1"/>
          <p:nvPr/>
        </p:nvSpPr>
        <p:spPr>
          <a:xfrm>
            <a:off x="4770589" y="4059015"/>
            <a:ext cx="3378802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Basharat Hussain ‘Bash’ 25 Years</a:t>
            </a:r>
          </a:p>
        </p:txBody>
      </p:sp>
      <p:pic>
        <p:nvPicPr>
          <p:cNvPr id="172" name="Picture 22" descr="Picture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45280" y="479763"/>
            <a:ext cx="3867692" cy="355332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24"/>
          <p:cNvSpPr txBox="1"/>
          <p:nvPr/>
        </p:nvSpPr>
        <p:spPr>
          <a:xfrm>
            <a:off x="9031706" y="4059015"/>
            <a:ext cx="3681265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Bannaras Hussain  ‘Bono’ 19 Years after guilty</a:t>
            </a:r>
          </a:p>
        </p:txBody>
      </p:sp>
      <p:pic>
        <p:nvPicPr>
          <p:cNvPr id="174" name="Picture 25" descr="Pictur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4721" y="4871644"/>
            <a:ext cx="3848641" cy="355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27" descr="Picture 2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33729" y="4914165"/>
            <a:ext cx="3877217" cy="3553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29" descr="Picture 2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16186" y="4871644"/>
            <a:ext cx="3896270" cy="35533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1"/>
          <p:cNvSpPr txBox="1"/>
          <p:nvPr/>
        </p:nvSpPr>
        <p:spPr>
          <a:xfrm>
            <a:off x="834558" y="8532272"/>
            <a:ext cx="337880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Qurban Ali ‘Blind Ash’ 10 Years</a:t>
            </a:r>
          </a:p>
        </p:txBody>
      </p:sp>
      <p:sp>
        <p:nvSpPr>
          <p:cNvPr id="178" name="TextBox 32"/>
          <p:cNvSpPr txBox="1"/>
          <p:nvPr/>
        </p:nvSpPr>
        <p:spPr>
          <a:xfrm>
            <a:off x="8933729" y="8487005"/>
            <a:ext cx="3378804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Karen McGregor ‘Cheque Book Karen’ 13 Years</a:t>
            </a:r>
          </a:p>
        </p:txBody>
      </p:sp>
      <p:sp>
        <p:nvSpPr>
          <p:cNvPr id="179" name="TextBox 33"/>
          <p:cNvSpPr txBox="1"/>
          <p:nvPr/>
        </p:nvSpPr>
        <p:spPr>
          <a:xfrm>
            <a:off x="5061198" y="8467486"/>
            <a:ext cx="3378804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Shelley Davies 18 months sentence suspended for 2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PERATION CLOVER &amp; THUNDER"/>
          <p:cNvSpPr txBox="1">
            <a:spLocks noGrp="1"/>
          </p:cNvSpPr>
          <p:nvPr>
            <p:ph type="ctrTitle"/>
          </p:nvPr>
        </p:nvSpPr>
        <p:spPr>
          <a:xfrm>
            <a:off x="1270000" y="7747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OPERATION CLOVER &amp; THUNDER</a:t>
            </a:r>
          </a:p>
        </p:txBody>
      </p:sp>
      <p:sp>
        <p:nvSpPr>
          <p:cNvPr id="182" name="20 OFFENDERS SENTENCED FOR AROUND 300 YEARS, OVER 1500 VICTIMS IDENTIFIED."/>
          <p:cNvSpPr txBox="1">
            <a:spLocks noGrp="1"/>
          </p:cNvSpPr>
          <p:nvPr>
            <p:ph type="subTitle" sz="quarter" idx="1"/>
          </p:nvPr>
        </p:nvSpPr>
        <p:spPr>
          <a:xfrm>
            <a:off x="1414378" y="4546601"/>
            <a:ext cx="10464801" cy="1130302"/>
          </a:xfrm>
          <a:prstGeom prst="rect">
            <a:avLst/>
          </a:prstGeom>
        </p:spPr>
        <p:txBody>
          <a:bodyPr/>
          <a:lstStyle/>
          <a:p>
            <a:r>
              <a:t>20 OFFENDERS SENTENCED FOR AROUND 300 YEARS, OVER 1500 VICTIMS IDENTIFIED. </a:t>
            </a:r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4470" y="5676901"/>
            <a:ext cx="4631824" cy="2593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1536" y="8814275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AMPAIGNING"/>
          <p:cNvSpPr txBox="1">
            <a:spLocks noGrp="1"/>
          </p:cNvSpPr>
          <p:nvPr>
            <p:ph type="title"/>
          </p:nvPr>
        </p:nvSpPr>
        <p:spPr>
          <a:xfrm>
            <a:off x="952500" y="1082443"/>
            <a:ext cx="11099800" cy="994818"/>
          </a:xfrm>
          <a:prstGeom prst="rect">
            <a:avLst/>
          </a:prstGeom>
        </p:spPr>
        <p:txBody>
          <a:bodyPr/>
          <a:lstStyle>
            <a:lvl1pPr defTabSz="414780">
              <a:defRPr sz="51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CAMPAIGNING</a:t>
            </a:r>
          </a:p>
        </p:txBody>
      </p:sp>
      <p:sp>
        <p:nvSpPr>
          <p:cNvPr id="187" name="LICENSING.…"/>
          <p:cNvSpPr txBox="1">
            <a:spLocks noGrp="1"/>
          </p:cNvSpPr>
          <p:nvPr>
            <p:ph type="body" idx="1"/>
          </p:nvPr>
        </p:nvSpPr>
        <p:spPr>
          <a:xfrm>
            <a:off x="1080836" y="2268367"/>
            <a:ext cx="11099803" cy="6286504"/>
          </a:xfrm>
          <a:prstGeom prst="rect">
            <a:avLst/>
          </a:prstGeom>
        </p:spPr>
        <p:txBody>
          <a:bodyPr/>
          <a:lstStyle/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Licensing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Sammy’s law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Cica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Employment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Education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Lap dancing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Funding for support services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Training for all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Family courts</a:t>
            </a:r>
          </a:p>
          <a:p>
            <a:pPr marL="391179" indent="-391179" defTabSz="319896">
              <a:spcBef>
                <a:spcPts val="2100"/>
              </a:spcBef>
              <a:defRPr sz="2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ITV loose women's ‘never too late to tell’ campaign.</a:t>
            </a:r>
          </a:p>
        </p:txBody>
      </p:sp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3831" y="8830316"/>
            <a:ext cx="2234516" cy="5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826</Words>
  <Application>Microsoft Office PowerPoint</Application>
  <PresentationFormat>Custom</PresentationFormat>
  <Paragraphs>107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WHAT IS CSE?</vt:lpstr>
      <vt:lpstr>PowerPoint Presentation</vt:lpstr>
      <vt:lpstr>PowerPoint Presentation</vt:lpstr>
      <vt:lpstr>PowerPoint Presentation</vt:lpstr>
      <vt:lpstr>PowerPoint Presentation</vt:lpstr>
      <vt:lpstr>OPERATION CLOVER &amp; THUNDER</vt:lpstr>
      <vt:lpstr>CAMPAIGNING</vt:lpstr>
      <vt:lpstr>PowerPoint Presentation</vt:lpstr>
      <vt:lpstr>SPOTTING THE SIGNS</vt:lpstr>
      <vt:lpstr>SPOTTING THE SIGNS</vt:lpstr>
      <vt:lpstr>WHY WONT A VICTIM COME FORWARD?</vt:lpstr>
      <vt:lpstr>WHY WONT A VICTIM COME FORWARD?</vt:lpstr>
      <vt:lpstr>BUILD A RELATIONSHIP</vt:lpstr>
      <vt:lpstr>BUILD A RELATIONSHIP</vt:lpstr>
      <vt:lpstr>EMPOWER/REBUILD LIVES</vt:lpstr>
      <vt:lpstr>WHO CAN A VICTIM TALK TO?</vt:lpstr>
      <vt:lpstr>APPROPRIATE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Donna Munro</cp:lastModifiedBy>
  <cp:revision>2</cp:revision>
  <dcterms:modified xsi:type="dcterms:W3CDTF">2019-03-27T13:56:00Z</dcterms:modified>
</cp:coreProperties>
</file>