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1" r:id="rId9"/>
    <p:sldId id="266" r:id="rId10"/>
    <p:sldId id="263" r:id="rId11"/>
    <p:sldId id="264" r:id="rId12"/>
    <p:sldId id="269" r:id="rId13"/>
    <p:sldId id="270" r:id="rId14"/>
    <p:sldId id="273"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B55053-A326-40B1-9D30-D4C0BC8D8EB5}">
          <p14:sldIdLst>
            <p14:sldId id="256"/>
            <p14:sldId id="257"/>
            <p14:sldId id="258"/>
            <p14:sldId id="259"/>
            <p14:sldId id="260"/>
            <p14:sldId id="261"/>
            <p14:sldId id="262"/>
            <p14:sldId id="271"/>
            <p14:sldId id="266"/>
            <p14:sldId id="263"/>
            <p14:sldId id="264"/>
            <p14:sldId id="269"/>
            <p14:sldId id="270"/>
            <p14:sldId id="273"/>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3/26/2019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3/26/2019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3/26/2019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3/26/2019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3/26/2019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3/26/2019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3/26/2019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3/26/2019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3/26/2019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3/26/2019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3/26/2019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3/26/2019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3/26/2019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3/26/2019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3/26/2019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New Directions </a:t>
            </a:r>
            <a:endParaRPr lang="en-GB" dirty="0"/>
          </a:p>
        </p:txBody>
      </p:sp>
      <p:sp>
        <p:nvSpPr>
          <p:cNvPr id="3" name="Subtitle 2"/>
          <p:cNvSpPr>
            <a:spLocks noGrp="1"/>
          </p:cNvSpPr>
          <p:nvPr>
            <p:ph type="subTitle" idx="1"/>
          </p:nvPr>
        </p:nvSpPr>
        <p:spPr/>
        <p:txBody>
          <a:bodyPr/>
          <a:lstStyle/>
          <a:p>
            <a:r>
              <a:rPr lang="en-GB" dirty="0" smtClean="0"/>
              <a:t>A Support in mind youth initiative </a:t>
            </a:r>
            <a:endParaRPr lang="en-GB" dirty="0"/>
          </a:p>
        </p:txBody>
      </p:sp>
    </p:spTree>
    <p:extLst>
      <p:ext uri="{BB962C8B-B14F-4D97-AF65-F5344CB8AC3E}">
        <p14:creationId xmlns:p14="http://schemas.microsoft.com/office/powerpoint/2010/main" val="377865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 1-3</a:t>
            </a:r>
            <a:endParaRPr lang="en-GB" dirty="0"/>
          </a:p>
        </p:txBody>
      </p:sp>
      <p:sp>
        <p:nvSpPr>
          <p:cNvPr id="3" name="Text Placeholder 2"/>
          <p:cNvSpPr>
            <a:spLocks noGrp="1"/>
          </p:cNvSpPr>
          <p:nvPr>
            <p:ph type="body" idx="1"/>
          </p:nvPr>
        </p:nvSpPr>
        <p:spPr/>
        <p:txBody>
          <a:bodyPr/>
          <a:lstStyle/>
          <a:p>
            <a:r>
              <a:rPr lang="en-GB" dirty="0" smtClean="0"/>
              <a:t>Week 1</a:t>
            </a:r>
            <a:endParaRPr lang="en-GB"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5511" b="5511"/>
          <a:stretch>
            <a:fillRect/>
          </a:stretch>
        </p:blipFill>
        <p:spPr/>
      </p:pic>
      <p:sp>
        <p:nvSpPr>
          <p:cNvPr id="5" name="Text Placeholder 4"/>
          <p:cNvSpPr>
            <a:spLocks noGrp="1"/>
          </p:cNvSpPr>
          <p:nvPr>
            <p:ph type="body" sz="half" idx="18"/>
          </p:nvPr>
        </p:nvSpPr>
        <p:spPr/>
        <p:txBody>
          <a:bodyPr>
            <a:normAutofit/>
          </a:bodyPr>
          <a:lstStyle/>
          <a:p>
            <a:r>
              <a:rPr lang="en-GB" sz="1800" dirty="0" smtClean="0"/>
              <a:t>Self Esteem</a:t>
            </a:r>
            <a:endParaRPr lang="en-GB" sz="1800" dirty="0"/>
          </a:p>
        </p:txBody>
      </p:sp>
      <p:sp>
        <p:nvSpPr>
          <p:cNvPr id="6" name="Text Placeholder 5"/>
          <p:cNvSpPr>
            <a:spLocks noGrp="1"/>
          </p:cNvSpPr>
          <p:nvPr>
            <p:ph type="body" sz="quarter" idx="3"/>
          </p:nvPr>
        </p:nvSpPr>
        <p:spPr/>
        <p:txBody>
          <a:bodyPr/>
          <a:lstStyle/>
          <a:p>
            <a:r>
              <a:rPr lang="en-GB" dirty="0" smtClean="0"/>
              <a:t>Week 2</a:t>
            </a:r>
            <a:endParaRPr lang="en-GB"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l="2569" r="2569"/>
          <a:stretch>
            <a:fillRect/>
          </a:stretch>
        </p:blipFill>
        <p:spPr/>
      </p:pic>
      <p:sp>
        <p:nvSpPr>
          <p:cNvPr id="8" name="Text Placeholder 7"/>
          <p:cNvSpPr>
            <a:spLocks noGrp="1"/>
          </p:cNvSpPr>
          <p:nvPr>
            <p:ph type="body" sz="half" idx="19"/>
          </p:nvPr>
        </p:nvSpPr>
        <p:spPr/>
        <p:txBody>
          <a:bodyPr>
            <a:normAutofit/>
          </a:bodyPr>
          <a:lstStyle/>
          <a:p>
            <a:r>
              <a:rPr lang="en-GB" sz="1800" dirty="0" smtClean="0"/>
              <a:t>Positive Relationships</a:t>
            </a:r>
            <a:endParaRPr lang="en-GB" sz="1800" dirty="0"/>
          </a:p>
        </p:txBody>
      </p:sp>
      <p:sp>
        <p:nvSpPr>
          <p:cNvPr id="9" name="Text Placeholder 8"/>
          <p:cNvSpPr>
            <a:spLocks noGrp="1"/>
          </p:cNvSpPr>
          <p:nvPr>
            <p:ph type="body" sz="quarter" idx="13"/>
          </p:nvPr>
        </p:nvSpPr>
        <p:spPr/>
        <p:txBody>
          <a:bodyPr/>
          <a:lstStyle/>
          <a:p>
            <a:r>
              <a:rPr lang="en-GB" dirty="0" smtClean="0"/>
              <a:t>Week 3</a:t>
            </a:r>
            <a:endParaRPr lang="en-GB" dirty="0"/>
          </a:p>
        </p:txBody>
      </p:sp>
      <p:pic>
        <p:nvPicPr>
          <p:cNvPr id="15" name="Picture Placeholder 14"/>
          <p:cNvPicPr>
            <a:picLocks noGrp="1" noChangeAspect="1"/>
          </p:cNvPicPr>
          <p:nvPr>
            <p:ph type="pic" idx="22"/>
          </p:nvPr>
        </p:nvPicPr>
        <p:blipFill>
          <a:blip r:embed="rId4">
            <a:extLst>
              <a:ext uri="{28A0092B-C50C-407E-A947-70E740481C1C}">
                <a14:useLocalDpi xmlns:a14="http://schemas.microsoft.com/office/drawing/2010/main" val="0"/>
              </a:ext>
            </a:extLst>
          </a:blip>
          <a:srcRect l="2199" r="2199"/>
          <a:stretch>
            <a:fillRect/>
          </a:stretch>
        </p:blipFill>
        <p:spPr/>
      </p:pic>
      <p:sp>
        <p:nvSpPr>
          <p:cNvPr id="11" name="Text Placeholder 10"/>
          <p:cNvSpPr>
            <a:spLocks noGrp="1"/>
          </p:cNvSpPr>
          <p:nvPr>
            <p:ph type="body" sz="half" idx="20"/>
          </p:nvPr>
        </p:nvSpPr>
        <p:spPr/>
        <p:txBody>
          <a:bodyPr>
            <a:normAutofit/>
          </a:bodyPr>
          <a:lstStyle/>
          <a:p>
            <a:r>
              <a:rPr lang="en-GB" sz="1800" dirty="0" smtClean="0"/>
              <a:t>Food/Mood</a:t>
            </a:r>
            <a:endParaRPr lang="en-GB" sz="1800" dirty="0"/>
          </a:p>
        </p:txBody>
      </p:sp>
    </p:spTree>
    <p:extLst>
      <p:ext uri="{BB962C8B-B14F-4D97-AF65-F5344CB8AC3E}">
        <p14:creationId xmlns:p14="http://schemas.microsoft.com/office/powerpoint/2010/main" val="97554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 4-6</a:t>
            </a:r>
            <a:endParaRPr lang="en-GB" dirty="0"/>
          </a:p>
        </p:txBody>
      </p:sp>
      <p:sp>
        <p:nvSpPr>
          <p:cNvPr id="3" name="Text Placeholder 2"/>
          <p:cNvSpPr>
            <a:spLocks noGrp="1"/>
          </p:cNvSpPr>
          <p:nvPr>
            <p:ph type="body" idx="1"/>
          </p:nvPr>
        </p:nvSpPr>
        <p:spPr/>
        <p:txBody>
          <a:bodyPr/>
          <a:lstStyle/>
          <a:p>
            <a:r>
              <a:rPr lang="en-GB" dirty="0" smtClean="0"/>
              <a:t>Week 4</a:t>
            </a:r>
            <a:endParaRPr lang="en-GB" dirty="0"/>
          </a:p>
        </p:txBody>
      </p:sp>
      <p:pic>
        <p:nvPicPr>
          <p:cNvPr id="13" name="Picture Placeholder 12"/>
          <p:cNvPicPr>
            <a:picLocks noGrp="1" noChangeAspect="1"/>
          </p:cNvPicPr>
          <p:nvPr>
            <p:ph type="pic" idx="15"/>
          </p:nvPr>
        </p:nvPicPr>
        <p:blipFill>
          <a:blip r:embed="rId2">
            <a:extLst>
              <a:ext uri="{28A0092B-C50C-407E-A947-70E740481C1C}">
                <a14:useLocalDpi xmlns:a14="http://schemas.microsoft.com/office/drawing/2010/main" val="0"/>
              </a:ext>
            </a:extLst>
          </a:blip>
          <a:srcRect t="10551" b="10551"/>
          <a:stretch>
            <a:fillRect/>
          </a:stretch>
        </p:blipFill>
        <p:spPr/>
      </p:pic>
      <p:sp>
        <p:nvSpPr>
          <p:cNvPr id="5" name="Text Placeholder 4"/>
          <p:cNvSpPr>
            <a:spLocks noGrp="1"/>
          </p:cNvSpPr>
          <p:nvPr>
            <p:ph type="body" sz="half" idx="18"/>
          </p:nvPr>
        </p:nvSpPr>
        <p:spPr/>
        <p:txBody>
          <a:bodyPr>
            <a:normAutofit/>
          </a:bodyPr>
          <a:lstStyle/>
          <a:p>
            <a:r>
              <a:rPr lang="en-GB" sz="1800" dirty="0" smtClean="0"/>
              <a:t>Physical exercise </a:t>
            </a:r>
            <a:endParaRPr lang="en-GB" sz="1800" dirty="0"/>
          </a:p>
        </p:txBody>
      </p:sp>
      <p:sp>
        <p:nvSpPr>
          <p:cNvPr id="6" name="Text Placeholder 5"/>
          <p:cNvSpPr>
            <a:spLocks noGrp="1"/>
          </p:cNvSpPr>
          <p:nvPr>
            <p:ph type="body" sz="quarter" idx="3"/>
          </p:nvPr>
        </p:nvSpPr>
        <p:spPr/>
        <p:txBody>
          <a:bodyPr/>
          <a:lstStyle/>
          <a:p>
            <a:r>
              <a:rPr lang="en-GB" dirty="0" smtClean="0"/>
              <a:t>Week 5</a:t>
            </a:r>
            <a:endParaRPr lang="en-GB" dirty="0"/>
          </a:p>
        </p:txBody>
      </p:sp>
      <p:pic>
        <p:nvPicPr>
          <p:cNvPr id="14" name="Picture Placeholder 13"/>
          <p:cNvPicPr>
            <a:picLocks noGrp="1" noChangeAspect="1"/>
          </p:cNvPicPr>
          <p:nvPr>
            <p:ph type="pic" idx="21"/>
          </p:nvPr>
        </p:nvPicPr>
        <p:blipFill>
          <a:blip r:embed="rId3">
            <a:extLst>
              <a:ext uri="{28A0092B-C50C-407E-A947-70E740481C1C}">
                <a14:useLocalDpi xmlns:a14="http://schemas.microsoft.com/office/drawing/2010/main" val="0"/>
              </a:ext>
            </a:extLst>
          </a:blip>
          <a:srcRect t="5633" b="5633"/>
          <a:stretch>
            <a:fillRect/>
          </a:stretch>
        </p:blipFill>
        <p:spPr/>
      </p:pic>
      <p:sp>
        <p:nvSpPr>
          <p:cNvPr id="8" name="Text Placeholder 7"/>
          <p:cNvSpPr>
            <a:spLocks noGrp="1"/>
          </p:cNvSpPr>
          <p:nvPr>
            <p:ph type="body" sz="half" idx="19"/>
          </p:nvPr>
        </p:nvSpPr>
        <p:spPr/>
        <p:txBody>
          <a:bodyPr>
            <a:normAutofit/>
          </a:bodyPr>
          <a:lstStyle/>
          <a:p>
            <a:r>
              <a:rPr lang="en-GB" sz="1800" dirty="0" smtClean="0"/>
              <a:t>Coping</a:t>
            </a:r>
            <a:endParaRPr lang="en-GB" sz="1800" dirty="0"/>
          </a:p>
        </p:txBody>
      </p:sp>
      <p:sp>
        <p:nvSpPr>
          <p:cNvPr id="9" name="Text Placeholder 8"/>
          <p:cNvSpPr>
            <a:spLocks noGrp="1"/>
          </p:cNvSpPr>
          <p:nvPr>
            <p:ph type="body" sz="quarter" idx="13"/>
          </p:nvPr>
        </p:nvSpPr>
        <p:spPr/>
        <p:txBody>
          <a:bodyPr/>
          <a:lstStyle/>
          <a:p>
            <a:r>
              <a:rPr lang="en-GB" dirty="0" smtClean="0"/>
              <a:t>Week 6</a:t>
            </a:r>
            <a:endParaRPr lang="en-GB" dirty="0"/>
          </a:p>
        </p:txBody>
      </p:sp>
      <p:pic>
        <p:nvPicPr>
          <p:cNvPr id="15" name="Picture Placeholder 14"/>
          <p:cNvPicPr>
            <a:picLocks noGrp="1" noChangeAspect="1"/>
          </p:cNvPicPr>
          <p:nvPr>
            <p:ph type="pic" idx="22"/>
          </p:nvPr>
        </p:nvPicPr>
        <p:blipFill>
          <a:blip r:embed="rId4">
            <a:extLst>
              <a:ext uri="{28A0092B-C50C-407E-A947-70E740481C1C}">
                <a14:useLocalDpi xmlns:a14="http://schemas.microsoft.com/office/drawing/2010/main" val="0"/>
              </a:ext>
            </a:extLst>
          </a:blip>
          <a:srcRect t="12595" b="12595"/>
          <a:stretch>
            <a:fillRect/>
          </a:stretch>
        </p:blipFill>
        <p:spPr/>
      </p:pic>
      <p:sp>
        <p:nvSpPr>
          <p:cNvPr id="11" name="Text Placeholder 10"/>
          <p:cNvSpPr>
            <a:spLocks noGrp="1"/>
          </p:cNvSpPr>
          <p:nvPr>
            <p:ph type="body" sz="half" idx="20"/>
          </p:nvPr>
        </p:nvSpPr>
        <p:spPr/>
        <p:txBody>
          <a:bodyPr>
            <a:normAutofit/>
          </a:bodyPr>
          <a:lstStyle/>
          <a:p>
            <a:r>
              <a:rPr lang="en-GB" sz="1800" dirty="0" smtClean="0"/>
              <a:t>Staying healthy </a:t>
            </a:r>
            <a:endParaRPr lang="en-GB" sz="1800" dirty="0"/>
          </a:p>
        </p:txBody>
      </p:sp>
    </p:spTree>
    <p:extLst>
      <p:ext uri="{BB962C8B-B14F-4D97-AF65-F5344CB8AC3E}">
        <p14:creationId xmlns:p14="http://schemas.microsoft.com/office/powerpoint/2010/main" val="337329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lstStyle/>
          <a:p>
            <a:r>
              <a:rPr lang="en-GB" dirty="0" smtClean="0"/>
              <a:t>As part of our pilot scheme, a detailed evaluation is required to allow </a:t>
            </a:r>
            <a:r>
              <a:rPr lang="en-GB" dirty="0" smtClean="0"/>
              <a:t>us to gain evidence for the review process.</a:t>
            </a:r>
            <a:endParaRPr lang="en-GB" dirty="0" smtClean="0"/>
          </a:p>
          <a:p>
            <a:r>
              <a:rPr lang="en-GB" dirty="0" smtClean="0"/>
              <a:t>A evaluation was completed by each group member. </a:t>
            </a:r>
            <a:endParaRPr lang="en-GB" dirty="0"/>
          </a:p>
          <a:p>
            <a:r>
              <a:rPr lang="en-GB" dirty="0" smtClean="0"/>
              <a:t>Each person told us that the course has allowed them to have a much better understanding of mental health and a stronger sense of wellbeing.</a:t>
            </a:r>
          </a:p>
          <a:p>
            <a:r>
              <a:rPr lang="en-GB" dirty="0" smtClean="0"/>
              <a:t>Each person has said that the course has allowed them to feel more confident and better able to cope with stress.</a:t>
            </a:r>
          </a:p>
          <a:p>
            <a:r>
              <a:rPr lang="en-GB" dirty="0" smtClean="0"/>
              <a:t>The group members told us that the course has allowed them to make a </a:t>
            </a:r>
            <a:r>
              <a:rPr lang="en-GB" b="1" dirty="0" smtClean="0"/>
              <a:t>conscious</a:t>
            </a:r>
            <a:r>
              <a:rPr lang="en-GB" dirty="0" smtClean="0"/>
              <a:t> effort to look after their mental </a:t>
            </a:r>
            <a:r>
              <a:rPr lang="en-GB" dirty="0" smtClean="0"/>
              <a:t>health.</a:t>
            </a:r>
            <a:endParaRPr lang="en-GB" dirty="0"/>
          </a:p>
        </p:txBody>
      </p:sp>
    </p:spTree>
    <p:extLst>
      <p:ext uri="{BB962C8B-B14F-4D97-AF65-F5344CB8AC3E}">
        <p14:creationId xmlns:p14="http://schemas.microsoft.com/office/powerpoint/2010/main" val="265371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forward</a:t>
            </a:r>
            <a:endParaRPr lang="en-GB" dirty="0"/>
          </a:p>
        </p:txBody>
      </p:sp>
      <p:sp>
        <p:nvSpPr>
          <p:cNvPr id="3" name="Content Placeholder 2"/>
          <p:cNvSpPr>
            <a:spLocks noGrp="1"/>
          </p:cNvSpPr>
          <p:nvPr>
            <p:ph idx="1"/>
          </p:nvPr>
        </p:nvSpPr>
        <p:spPr/>
        <p:txBody>
          <a:bodyPr>
            <a:normAutofit/>
          </a:bodyPr>
          <a:lstStyle/>
          <a:p>
            <a:r>
              <a:rPr lang="en-GB" dirty="0" smtClean="0"/>
              <a:t>The group gives an opportunity for young people to learn about mental wellbeing in a safe and comfortable setting. </a:t>
            </a:r>
          </a:p>
          <a:p>
            <a:r>
              <a:rPr lang="en-GB" dirty="0" smtClean="0"/>
              <a:t>The group setting has shown that a much larger amount of young people are engaging in this project, both those affected my mental illness and those who wish to develop a greater understanding of mental wellbeing. The concept of a course, has removed </a:t>
            </a:r>
            <a:r>
              <a:rPr lang="en-GB" b="1" dirty="0" smtClean="0"/>
              <a:t>stigma</a:t>
            </a:r>
            <a:r>
              <a:rPr lang="en-GB" dirty="0" smtClean="0"/>
              <a:t> </a:t>
            </a:r>
            <a:r>
              <a:rPr lang="en-GB" dirty="0" smtClean="0"/>
              <a:t>attached to </a:t>
            </a:r>
            <a:r>
              <a:rPr lang="en-GB" dirty="0" smtClean="0"/>
              <a:t>using mental </a:t>
            </a:r>
            <a:r>
              <a:rPr lang="en-GB" dirty="0" smtClean="0"/>
              <a:t>health services.</a:t>
            </a:r>
          </a:p>
          <a:p>
            <a:r>
              <a:rPr lang="en-GB" dirty="0" smtClean="0"/>
              <a:t>As part of the induction process, a risk assessment is completed in a 1-1 setting, alongside gaining all the required emergency information, this process allows the individual to discuss any sensitive information out with the group. From this process we can then offer follow up 1-1s</a:t>
            </a:r>
            <a:r>
              <a:rPr lang="en-GB" dirty="0"/>
              <a:t> </a:t>
            </a:r>
            <a:r>
              <a:rPr lang="en-GB" dirty="0" smtClean="0"/>
              <a:t>if required.</a:t>
            </a:r>
          </a:p>
        </p:txBody>
      </p:sp>
    </p:spTree>
    <p:extLst>
      <p:ext uri="{BB962C8B-B14F-4D97-AF65-F5344CB8AC3E}">
        <p14:creationId xmlns:p14="http://schemas.microsoft.com/office/powerpoint/2010/main" val="253162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Directions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931" y="2603499"/>
            <a:ext cx="7924800" cy="4058557"/>
          </a:xfrm>
        </p:spPr>
      </p:pic>
    </p:spTree>
    <p:extLst>
      <p:ext uri="{BB962C8B-B14F-4D97-AF65-F5344CB8AC3E}">
        <p14:creationId xmlns:p14="http://schemas.microsoft.com/office/powerpoint/2010/main" val="335960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9247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2D050"/>
                </a:solidFill>
              </a:rPr>
              <a:t>Youth Members Voice</a:t>
            </a:r>
            <a:endParaRPr lang="en-GB" dirty="0">
              <a:solidFill>
                <a:srgbClr val="92D050"/>
              </a:solidFill>
            </a:endParaRPr>
          </a:p>
        </p:txBody>
      </p:sp>
      <p:sp>
        <p:nvSpPr>
          <p:cNvPr id="3" name="Content Placeholder 2"/>
          <p:cNvSpPr>
            <a:spLocks noGrp="1"/>
          </p:cNvSpPr>
          <p:nvPr>
            <p:ph idx="1"/>
          </p:nvPr>
        </p:nvSpPr>
        <p:spPr/>
        <p:txBody>
          <a:bodyPr>
            <a:normAutofit fontScale="85000" lnSpcReduction="10000"/>
          </a:bodyPr>
          <a:lstStyle/>
          <a:p>
            <a:r>
              <a:rPr lang="en-GB" dirty="0"/>
              <a:t>Support in Mind Scotland seek to support and empower all those affected by mental illness, including family members, carers and supporters.</a:t>
            </a:r>
          </a:p>
          <a:p>
            <a:r>
              <a:rPr lang="en-GB" dirty="0" smtClean="0"/>
              <a:t>Within our local </a:t>
            </a:r>
            <a:r>
              <a:rPr lang="en-GB" dirty="0" smtClean="0"/>
              <a:t>service, </a:t>
            </a:r>
            <a:r>
              <a:rPr lang="en-GB" dirty="0" smtClean="0"/>
              <a:t>we support adults between the ages of 18-65. As part of a new project we wanted to create a support network for the youth.</a:t>
            </a:r>
          </a:p>
          <a:p>
            <a:r>
              <a:rPr lang="en-GB" dirty="0" smtClean="0"/>
              <a:t>We collated information from young people which showed a general consensus that there is not enough awareness in schools surrounding mental health.</a:t>
            </a:r>
          </a:p>
          <a:p>
            <a:r>
              <a:rPr lang="en-GB" dirty="0" smtClean="0"/>
              <a:t>Young people have told us that having more workshops in schools teaching them how to ‘cope’ would be beneficial.</a:t>
            </a:r>
          </a:p>
          <a:p>
            <a:r>
              <a:rPr lang="en-GB" dirty="0" smtClean="0"/>
              <a:t>A direct quote from one young person was “What about mental wellness instead of illness”.</a:t>
            </a:r>
          </a:p>
          <a:p>
            <a:r>
              <a:rPr lang="en-GB" dirty="0" smtClean="0"/>
              <a:t>This information outlines a </a:t>
            </a:r>
            <a:r>
              <a:rPr lang="en-GB" b="1" dirty="0" smtClean="0"/>
              <a:t>great</a:t>
            </a:r>
            <a:r>
              <a:rPr lang="en-GB" dirty="0" smtClean="0"/>
              <a:t> need for better support surrounding mental wellbeing for young people.</a:t>
            </a:r>
            <a:endParaRPr lang="en-GB" dirty="0"/>
          </a:p>
        </p:txBody>
      </p:sp>
    </p:spTree>
    <p:extLst>
      <p:ext uri="{BB962C8B-B14F-4D97-AF65-F5344CB8AC3E}">
        <p14:creationId xmlns:p14="http://schemas.microsoft.com/office/powerpoint/2010/main" val="326431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2D050"/>
                </a:solidFill>
              </a:rPr>
              <a:t>A multi-professional approach</a:t>
            </a:r>
            <a:endParaRPr lang="en-GB" dirty="0">
              <a:solidFill>
                <a:srgbClr val="92D050"/>
              </a:solidFill>
            </a:endParaRPr>
          </a:p>
        </p:txBody>
      </p:sp>
      <p:sp>
        <p:nvSpPr>
          <p:cNvPr id="3" name="Content Placeholder 2"/>
          <p:cNvSpPr>
            <a:spLocks noGrp="1"/>
          </p:cNvSpPr>
          <p:nvPr>
            <p:ph idx="1"/>
          </p:nvPr>
        </p:nvSpPr>
        <p:spPr/>
        <p:txBody>
          <a:bodyPr>
            <a:normAutofit fontScale="92500"/>
          </a:bodyPr>
          <a:lstStyle/>
          <a:p>
            <a:r>
              <a:rPr lang="en-GB" dirty="0" smtClean="0"/>
              <a:t>In August 2018, a open day was in our centre in Golspie, inviting a mix of professionals who were working directly with young people in Sutherland.</a:t>
            </a:r>
          </a:p>
          <a:p>
            <a:r>
              <a:rPr lang="en-GB" dirty="0" smtClean="0"/>
              <a:t>A questionnaire was given out to all of those who attended, this was to ascertain current views and feelings regarding support for young people’s mental health. For those who were unable to attend, a questionnaire was sent out to them.</a:t>
            </a:r>
          </a:p>
          <a:p>
            <a:r>
              <a:rPr lang="en-GB" dirty="0" smtClean="0"/>
              <a:t>We were extremely lucky to have involvement from the local GP, CPN’s, YDO’s, Women’s Aid, Learning and Support, TYKES and our local councillor. </a:t>
            </a:r>
          </a:p>
          <a:p>
            <a:r>
              <a:rPr lang="en-GB" dirty="0" smtClean="0"/>
              <a:t>Of all people that attended, as little as only two services were recognised as a current referral into our service, professionals who were aware of a diagnosis.</a:t>
            </a:r>
            <a:endParaRPr lang="en-GB" dirty="0"/>
          </a:p>
        </p:txBody>
      </p:sp>
    </p:spTree>
    <p:extLst>
      <p:ext uri="{BB962C8B-B14F-4D97-AF65-F5344CB8AC3E}">
        <p14:creationId xmlns:p14="http://schemas.microsoft.com/office/powerpoint/2010/main" val="309870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2D050"/>
                </a:solidFill>
              </a:rPr>
              <a:t>A mutual consensus</a:t>
            </a:r>
            <a:endParaRPr lang="en-GB" dirty="0">
              <a:solidFill>
                <a:srgbClr val="92D050"/>
              </a:solidFill>
            </a:endParaRPr>
          </a:p>
        </p:txBody>
      </p:sp>
      <p:sp>
        <p:nvSpPr>
          <p:cNvPr id="3" name="Content Placeholder 2"/>
          <p:cNvSpPr>
            <a:spLocks noGrp="1"/>
          </p:cNvSpPr>
          <p:nvPr>
            <p:ph sz="half" idx="1"/>
          </p:nvPr>
        </p:nvSpPr>
        <p:spPr/>
        <p:txBody>
          <a:bodyPr/>
          <a:lstStyle/>
          <a:p>
            <a:r>
              <a:rPr lang="en-GB" dirty="0" smtClean="0"/>
              <a:t>“A lot of young people come to the GP from the school, can it be linked in there?”</a:t>
            </a:r>
          </a:p>
          <a:p>
            <a:r>
              <a:rPr lang="en-GB" dirty="0" smtClean="0"/>
              <a:t>“I think being able to help young people without a diagnosis would be a big help, the referral and waiting time is what stops these young people getting help”</a:t>
            </a:r>
          </a:p>
          <a:p>
            <a:r>
              <a:rPr lang="en-GB" dirty="0" smtClean="0"/>
              <a:t>“A clear shift to early intervention and prevention is needed”</a:t>
            </a:r>
            <a:endParaRPr lang="en-GB" dirty="0"/>
          </a:p>
        </p:txBody>
      </p:sp>
      <p:sp>
        <p:nvSpPr>
          <p:cNvPr id="4" name="Content Placeholder 3"/>
          <p:cNvSpPr>
            <a:spLocks noGrp="1"/>
          </p:cNvSpPr>
          <p:nvPr>
            <p:ph sz="half" idx="2"/>
          </p:nvPr>
        </p:nvSpPr>
        <p:spPr/>
        <p:txBody>
          <a:bodyPr/>
          <a:lstStyle/>
          <a:p>
            <a:r>
              <a:rPr lang="en-GB" dirty="0" smtClean="0"/>
              <a:t>“The main focus of any youth group, I believe, should be education and skills training”</a:t>
            </a:r>
          </a:p>
          <a:p>
            <a:r>
              <a:rPr lang="en-GB" dirty="0" smtClean="0"/>
              <a:t>“Giving young people skills is one step further to assisting young people to manage and improve their own mental health, thus avoiding possible future problems as adults”</a:t>
            </a:r>
          </a:p>
          <a:p>
            <a:r>
              <a:rPr lang="en-GB" dirty="0" smtClean="0"/>
              <a:t>“I feel that helping young people recognise and utilise their own skills will help keep a healthy mind”</a:t>
            </a:r>
            <a:endParaRPr lang="en-GB" dirty="0"/>
          </a:p>
        </p:txBody>
      </p:sp>
    </p:spTree>
    <p:extLst>
      <p:ext uri="{BB962C8B-B14F-4D97-AF65-F5344CB8AC3E}">
        <p14:creationId xmlns:p14="http://schemas.microsoft.com/office/powerpoint/2010/main" val="302123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295399"/>
            <a:ext cx="2793159" cy="491837"/>
          </a:xfrm>
        </p:spPr>
        <p:txBody>
          <a:bodyPr/>
          <a:lstStyle/>
          <a:p>
            <a:r>
              <a:rPr lang="en-GB" dirty="0" smtClean="0"/>
              <a:t>Current barriers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9019" y="1481137"/>
            <a:ext cx="4514850" cy="4505325"/>
          </a:xfrm>
        </p:spPr>
      </p:pic>
      <p:sp>
        <p:nvSpPr>
          <p:cNvPr id="4" name="Text Placeholder 3"/>
          <p:cNvSpPr>
            <a:spLocks noGrp="1"/>
          </p:cNvSpPr>
          <p:nvPr>
            <p:ph type="body" sz="half" idx="2"/>
          </p:nvPr>
        </p:nvSpPr>
        <p:spPr>
          <a:xfrm>
            <a:off x="1154955" y="1787236"/>
            <a:ext cx="2793158" cy="4199227"/>
          </a:xfrm>
        </p:spPr>
        <p:txBody>
          <a:bodyPr/>
          <a:lstStyle/>
          <a:p>
            <a:r>
              <a:rPr lang="en-GB" dirty="0" smtClean="0"/>
              <a:t>“The main issues I believe are fear of stigma, fear of confidentiality been breached, lack of awareness of services, lack of youth groups and education”.</a:t>
            </a:r>
          </a:p>
          <a:p>
            <a:r>
              <a:rPr lang="en-GB" dirty="0" smtClean="0"/>
              <a:t>“Transport problems and current access to services”</a:t>
            </a:r>
          </a:p>
          <a:p>
            <a:r>
              <a:rPr lang="en-GB" dirty="0" smtClean="0"/>
              <a:t>“Stigma surrounding mental illness, concept of a healthy mind would be better”</a:t>
            </a:r>
          </a:p>
          <a:p>
            <a:r>
              <a:rPr lang="en-GB" dirty="0" smtClean="0"/>
              <a:t>“Not been recognised as a service who can refer”</a:t>
            </a:r>
          </a:p>
          <a:p>
            <a:r>
              <a:rPr lang="en-GB" dirty="0" smtClean="0"/>
              <a:t>“Not been aware of a medical diagnosis”</a:t>
            </a:r>
          </a:p>
          <a:p>
            <a:endParaRPr lang="en-GB" dirty="0"/>
          </a:p>
        </p:txBody>
      </p:sp>
    </p:spTree>
    <p:extLst>
      <p:ext uri="{BB962C8B-B14F-4D97-AF65-F5344CB8AC3E}">
        <p14:creationId xmlns:p14="http://schemas.microsoft.com/office/powerpoint/2010/main" val="328446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current situation</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Better support for youth mental health is of paramount importance</a:t>
            </a:r>
          </a:p>
          <a:p>
            <a:r>
              <a:rPr lang="en-GB" dirty="0" smtClean="0"/>
              <a:t>The media is currently highlighting the need for improved mental health services for young people. With so many social pressures, mental health issues have increased in young people by 28 percent. Self harm in young people has also risen significantly. </a:t>
            </a:r>
          </a:p>
          <a:p>
            <a:r>
              <a:rPr lang="en-GB" dirty="0"/>
              <a:t>50% of mental health problems are established by age 14 and 75% by age </a:t>
            </a:r>
            <a:r>
              <a:rPr lang="en-GB" dirty="0" smtClean="0"/>
              <a:t>24 (</a:t>
            </a:r>
            <a:r>
              <a:rPr lang="en-GB" dirty="0"/>
              <a:t>Mental Health Foundation 2019</a:t>
            </a:r>
            <a:r>
              <a:rPr lang="en-GB" dirty="0" smtClean="0"/>
              <a:t>)</a:t>
            </a:r>
            <a:endParaRPr lang="en-GB" dirty="0" smtClean="0"/>
          </a:p>
          <a:p>
            <a:r>
              <a:rPr lang="en-GB" dirty="0"/>
              <a:t>10% of children and young people (aged 5-16 years) have a clinically diagnosable mental </a:t>
            </a:r>
            <a:r>
              <a:rPr lang="en-GB" dirty="0" smtClean="0"/>
              <a:t>problem, </a:t>
            </a:r>
            <a:r>
              <a:rPr lang="en-GB" dirty="0"/>
              <a:t>yet 70% of children and adolescents who experience mental health problems have not had appropriate interventions at a </a:t>
            </a:r>
            <a:r>
              <a:rPr lang="en-GB" dirty="0" smtClean="0"/>
              <a:t>sufficient </a:t>
            </a:r>
            <a:r>
              <a:rPr lang="en-GB" dirty="0"/>
              <a:t>early </a:t>
            </a:r>
            <a:r>
              <a:rPr lang="en-GB" dirty="0" smtClean="0"/>
              <a:t>age (Mental Health Foundation 2019)</a:t>
            </a:r>
            <a:endParaRPr lang="en-GB" dirty="0" smtClean="0"/>
          </a:p>
          <a:p>
            <a:r>
              <a:rPr lang="en-GB" dirty="0" smtClean="0"/>
              <a:t>Given the current findings and evidence, we questioned the </a:t>
            </a:r>
            <a:r>
              <a:rPr lang="en-GB" dirty="0" smtClean="0"/>
              <a:t>requirement</a:t>
            </a:r>
            <a:r>
              <a:rPr lang="en-GB" dirty="0" smtClean="0"/>
              <a:t> </a:t>
            </a:r>
            <a:r>
              <a:rPr lang="en-GB" dirty="0" smtClean="0"/>
              <a:t>for each referral to have a diagnosis. </a:t>
            </a:r>
          </a:p>
          <a:p>
            <a:r>
              <a:rPr lang="en-GB" dirty="0" smtClean="0"/>
              <a:t>We do not start teaching first aid to someone </a:t>
            </a:r>
            <a:r>
              <a:rPr lang="en-GB" b="1" dirty="0" smtClean="0"/>
              <a:t>after</a:t>
            </a:r>
            <a:r>
              <a:rPr lang="en-GB" dirty="0" smtClean="0"/>
              <a:t> they’ve broken a bone.</a:t>
            </a:r>
          </a:p>
        </p:txBody>
      </p:sp>
    </p:spTree>
    <p:extLst>
      <p:ext uri="{BB962C8B-B14F-4D97-AF65-F5344CB8AC3E}">
        <p14:creationId xmlns:p14="http://schemas.microsoft.com/office/powerpoint/2010/main" val="174780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295400"/>
            <a:ext cx="2793159" cy="417022"/>
          </a:xfrm>
        </p:spPr>
        <p:txBody>
          <a:bodyPr/>
          <a:lstStyle/>
          <a:p>
            <a:r>
              <a:rPr lang="en-GB" dirty="0" smtClean="0"/>
              <a:t>Taking a new direction</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9014" y="1447800"/>
            <a:ext cx="4574859" cy="4572000"/>
          </a:xfrm>
        </p:spPr>
      </p:pic>
      <p:sp>
        <p:nvSpPr>
          <p:cNvPr id="4" name="Text Placeholder 3"/>
          <p:cNvSpPr>
            <a:spLocks noGrp="1"/>
          </p:cNvSpPr>
          <p:nvPr>
            <p:ph type="body" sz="half" idx="2"/>
          </p:nvPr>
        </p:nvSpPr>
        <p:spPr>
          <a:xfrm>
            <a:off x="1154955" y="1828800"/>
            <a:ext cx="2793158" cy="4196079"/>
          </a:xfrm>
        </p:spPr>
        <p:txBody>
          <a:bodyPr>
            <a:normAutofit/>
          </a:bodyPr>
          <a:lstStyle/>
          <a:p>
            <a:r>
              <a:rPr lang="en-GB" dirty="0" smtClean="0"/>
              <a:t>Whilst there appears to be support groups in place for people with metal illness, there does not appear to be focus on education for young people regarding coping strategies and basic mental health care</a:t>
            </a:r>
          </a:p>
          <a:p>
            <a:r>
              <a:rPr lang="en-GB" dirty="0" smtClean="0"/>
              <a:t>Our aim is to take this new direction to teach youth members valuable skills to keep the mind healthy</a:t>
            </a:r>
          </a:p>
          <a:p>
            <a:r>
              <a:rPr lang="en-GB" dirty="0" smtClean="0"/>
              <a:t>We are utilising the feedback from the professionals and the youth and taking ACTION</a:t>
            </a:r>
          </a:p>
          <a:p>
            <a:endParaRPr lang="en-GB" dirty="0"/>
          </a:p>
        </p:txBody>
      </p:sp>
    </p:spTree>
    <p:extLst>
      <p:ext uri="{BB962C8B-B14F-4D97-AF65-F5344CB8AC3E}">
        <p14:creationId xmlns:p14="http://schemas.microsoft.com/office/powerpoint/2010/main" val="322973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Partnership</a:t>
            </a:r>
            <a:endParaRPr lang="en-GB" dirty="0"/>
          </a:p>
        </p:txBody>
      </p:sp>
      <p:sp>
        <p:nvSpPr>
          <p:cNvPr id="3" name="Content Placeholder 2"/>
          <p:cNvSpPr>
            <a:spLocks noGrp="1"/>
          </p:cNvSpPr>
          <p:nvPr>
            <p:ph idx="1"/>
          </p:nvPr>
        </p:nvSpPr>
        <p:spPr/>
        <p:txBody>
          <a:bodyPr>
            <a:normAutofit lnSpcReduction="10000"/>
          </a:bodyPr>
          <a:lstStyle/>
          <a:p>
            <a:r>
              <a:rPr lang="en-GB" dirty="0" smtClean="0"/>
              <a:t>Following the initial open day, a steering group was formed with a broad number of professionals, all working with young people in the area.</a:t>
            </a:r>
          </a:p>
          <a:p>
            <a:r>
              <a:rPr lang="en-GB" dirty="0" smtClean="0"/>
              <a:t>We had representatives from both the high school and academy in our local area, TYKES, CMHT, Criminal Justice Youth Worker, YDO’s, Highlife Highland and our local councillor </a:t>
            </a:r>
          </a:p>
          <a:p>
            <a:r>
              <a:rPr lang="en-GB" dirty="0" smtClean="0"/>
              <a:t>We have been supported in a variety of ways, the academy provided a bus service to allow young people to travel to the group, and the high school YDO team supported their travel requirements. </a:t>
            </a:r>
          </a:p>
          <a:p>
            <a:r>
              <a:rPr lang="en-GB" dirty="0" smtClean="0"/>
              <a:t>Highlife </a:t>
            </a:r>
            <a:r>
              <a:rPr lang="en-GB" dirty="0"/>
              <a:t>H</a:t>
            </a:r>
            <a:r>
              <a:rPr lang="en-GB" dirty="0" smtClean="0"/>
              <a:t>ighland Active Schools Coordinator is facilitating our physical exercise week, as part of their voluntary contribution, this involves both theory and practical input. </a:t>
            </a:r>
            <a:endParaRPr lang="en-GB" dirty="0"/>
          </a:p>
        </p:txBody>
      </p:sp>
    </p:spTree>
    <p:extLst>
      <p:ext uri="{BB962C8B-B14F-4D97-AF65-F5344CB8AC3E}">
        <p14:creationId xmlns:p14="http://schemas.microsoft.com/office/powerpoint/2010/main" val="111230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Six Week Programme</a:t>
            </a:r>
            <a:endParaRPr lang="en-GB" dirty="0"/>
          </a:p>
        </p:txBody>
      </p:sp>
      <p:sp>
        <p:nvSpPr>
          <p:cNvPr id="4" name="Text Placeholder 3"/>
          <p:cNvSpPr>
            <a:spLocks noGrp="1"/>
          </p:cNvSpPr>
          <p:nvPr>
            <p:ph type="body" sz="half" idx="2"/>
          </p:nvPr>
        </p:nvSpPr>
        <p:spPr/>
        <p:txBody>
          <a:bodyPr>
            <a:normAutofit fontScale="92500"/>
          </a:bodyPr>
          <a:lstStyle/>
          <a:p>
            <a:r>
              <a:rPr lang="en-GB" sz="1800" dirty="0" smtClean="0"/>
              <a:t>Making the movement towards enhanced wellbeing for the future of our youth</a:t>
            </a:r>
            <a:endParaRPr lang="en-GB" sz="1800" dirty="0"/>
          </a:p>
        </p:txBody>
      </p:sp>
      <p:pic>
        <p:nvPicPr>
          <p:cNvPr id="11" name="Picture 10"/>
          <p:cNvPicPr>
            <a:picLocks noChangeAspect="1"/>
          </p:cNvPicPr>
          <p:nvPr/>
        </p:nvPicPr>
        <p:blipFill>
          <a:blip r:embed="rId2"/>
          <a:stretch>
            <a:fillRect/>
          </a:stretch>
        </p:blipFill>
        <p:spPr>
          <a:xfrm>
            <a:off x="1761028" y="1604514"/>
            <a:ext cx="7788413" cy="2380890"/>
          </a:xfrm>
          <a:prstGeom prst="rect">
            <a:avLst/>
          </a:prstGeom>
        </p:spPr>
      </p:pic>
    </p:spTree>
    <p:extLst>
      <p:ext uri="{BB962C8B-B14F-4D97-AF65-F5344CB8AC3E}">
        <p14:creationId xmlns:p14="http://schemas.microsoft.com/office/powerpoint/2010/main" val="1958447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2150</TotalTime>
  <Words>1129</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 Boardroom</vt:lpstr>
      <vt:lpstr>New Directions </vt:lpstr>
      <vt:lpstr>Youth Members Voice</vt:lpstr>
      <vt:lpstr>A multi-professional approach</vt:lpstr>
      <vt:lpstr>A mutual consensus</vt:lpstr>
      <vt:lpstr>Current barriers</vt:lpstr>
      <vt:lpstr>The current situation</vt:lpstr>
      <vt:lpstr>Taking a new direction</vt:lpstr>
      <vt:lpstr>Partnership</vt:lpstr>
      <vt:lpstr>A Six Week Programme</vt:lpstr>
      <vt:lpstr>Week 1-3</vt:lpstr>
      <vt:lpstr>Week 4-6</vt:lpstr>
      <vt:lpstr>Feedback</vt:lpstr>
      <vt:lpstr>Moving forward</vt:lpstr>
      <vt:lpstr>New Directions </vt:lpstr>
      <vt:lpstr>Any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Directions</dc:title>
  <dc:creator>Support in Mind</dc:creator>
  <cp:lastModifiedBy>HP</cp:lastModifiedBy>
  <cp:revision>38</cp:revision>
  <dcterms:created xsi:type="dcterms:W3CDTF">2018-11-09T11:18:38Z</dcterms:created>
  <dcterms:modified xsi:type="dcterms:W3CDTF">2019-03-26T09:50:12Z</dcterms:modified>
</cp:coreProperties>
</file>