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7" r:id="rId2"/>
    <p:sldId id="279" r:id="rId3"/>
    <p:sldId id="295" r:id="rId4"/>
    <p:sldId id="282" r:id="rId5"/>
    <p:sldId id="280" r:id="rId6"/>
    <p:sldId id="294" r:id="rId7"/>
    <p:sldId id="291" r:id="rId8"/>
    <p:sldId id="292" r:id="rId9"/>
    <p:sldId id="297" r:id="rId10"/>
    <p:sldId id="284" r:id="rId11"/>
    <p:sldId id="288" r:id="rId12"/>
    <p:sldId id="299" r:id="rId13"/>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C2D"/>
    <a:srgbClr val="EB754A"/>
    <a:srgbClr val="EA8336"/>
    <a:srgbClr val="CFAB62"/>
    <a:srgbClr val="FF6D2D"/>
    <a:srgbClr val="F8C228"/>
    <a:srgbClr val="2DF3C4"/>
    <a:srgbClr val="09286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509" autoAdjust="0"/>
  </p:normalViewPr>
  <p:slideViewPr>
    <p:cSldViewPr snapToGrid="0">
      <p:cViewPr varScale="1">
        <p:scale>
          <a:sx n="36" d="100"/>
          <a:sy n="36" d="100"/>
        </p:scale>
        <p:origin x="-23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7D1E98-C8A4-41E4-93DE-026B3B09CAEB}" type="datetimeFigureOut">
              <a:rPr lang="en-GB" smtClean="0"/>
              <a:pPr/>
              <a:t>28/03/2019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059E8-8A00-4277-B6E0-F69F7FD70E3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aseline="0" dirty="0" smtClean="0"/>
              <a:t>I am delighted to be here today to and to share the insights from the NHS Highland Director of Public Health Annual Report on Adverse Childhood Experiences and Trauma Informed Care with particular reference to the </a:t>
            </a:r>
            <a:r>
              <a:rPr lang="en-GB" baseline="0" dirty="0" smtClean="0"/>
              <a:t>seeing the child , as well as the baby and teen and </a:t>
            </a:r>
            <a:r>
              <a:rPr lang="en-GB" baseline="0" dirty="0" smtClean="0"/>
              <a:t>identifying and responding to need</a:t>
            </a:r>
          </a:p>
          <a:p>
            <a:endParaRPr lang="en-GB" baseline="0" dirty="0" smtClean="0"/>
          </a:p>
          <a:p>
            <a:r>
              <a:rPr lang="en-GB" baseline="0" dirty="0" smtClean="0"/>
              <a:t>I </a:t>
            </a:r>
            <a:r>
              <a:rPr lang="en-GB" baseline="0" dirty="0" smtClean="0"/>
              <a:t>will be summarising some of the key messages in the report and looking at the Family Nurse Partnership in a little more detail </a:t>
            </a:r>
          </a:p>
          <a:p>
            <a:endParaRPr lang="en-GB" baseline="0" dirty="0" smtClean="0"/>
          </a:p>
          <a:p>
            <a:r>
              <a:rPr lang="en-GB" baseline="0" dirty="0" smtClean="0"/>
              <a:t>Public Health is interested in what works Or not in relation to population health </a:t>
            </a:r>
          </a:p>
          <a:p>
            <a:endParaRPr lang="en-GB" baseline="0" dirty="0" smtClean="0"/>
          </a:p>
          <a:p>
            <a:r>
              <a:rPr lang="en-GB" baseline="0" dirty="0" smtClean="0"/>
              <a:t>Over time and history it has the unenviable task of bringing attention to what is not working Where harm is occurring Where there are risks to health and wellbeing </a:t>
            </a:r>
          </a:p>
          <a:p>
            <a:endParaRPr lang="en-GB" baseline="0" dirty="0" smtClean="0"/>
          </a:p>
          <a:p>
            <a:r>
              <a:rPr lang="en-GB" baseline="0" dirty="0" smtClean="0"/>
              <a:t>Often these insights have been against the grain of public thinking </a:t>
            </a:r>
          </a:p>
          <a:p>
            <a:endParaRPr lang="en-GB" baseline="0" dirty="0" smtClean="0"/>
          </a:p>
          <a:p>
            <a:r>
              <a:rPr lang="en-GB" baseline="0" dirty="0" smtClean="0"/>
              <a:t>Think of seat belts tobacco and current debates over Equal Protection</a:t>
            </a:r>
          </a:p>
          <a:p>
            <a:endParaRPr lang="en-GB" baseline="0" dirty="0" smtClean="0"/>
          </a:p>
          <a:p>
            <a:r>
              <a:rPr lang="en-GB" baseline="0" dirty="0" smtClean="0"/>
              <a:t>We are in the for long haul over changes that are required to make a difference to the health and experience of wellbeing across our populations and the role of services and all of us in creating the necessary change for better outcomes </a:t>
            </a:r>
          </a:p>
          <a:p>
            <a:endParaRPr lang="en-GB" baseline="0" dirty="0" smtClean="0"/>
          </a:p>
          <a:p>
            <a:r>
              <a:rPr lang="en-GB" baseline="0" dirty="0" smtClean="0"/>
              <a:t> </a:t>
            </a:r>
          </a:p>
          <a:p>
            <a:endParaRPr lang="en-GB" baseline="0" dirty="0" smtClean="0"/>
          </a:p>
        </p:txBody>
      </p:sp>
      <p:sp>
        <p:nvSpPr>
          <p:cNvPr id="4" name="Slide Number Placeholder 3"/>
          <p:cNvSpPr>
            <a:spLocks noGrp="1"/>
          </p:cNvSpPr>
          <p:nvPr>
            <p:ph type="sldNum" sz="quarter" idx="10"/>
          </p:nvPr>
        </p:nvSpPr>
        <p:spPr/>
        <p:txBody>
          <a:bodyPr/>
          <a:lstStyle/>
          <a:p>
            <a:fld id="{232059E8-8A00-4277-B6E0-F69F7FD70E3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Population</a:t>
            </a:r>
            <a:r>
              <a:rPr lang="en-GB" baseline="0" dirty="0" smtClean="0"/>
              <a:t> </a:t>
            </a:r>
            <a:r>
              <a:rPr lang="en-GB" baseline="0" dirty="0" smtClean="0"/>
              <a:t>studies of pregnant women </a:t>
            </a:r>
            <a:r>
              <a:rPr lang="en-GB" baseline="0" dirty="0" smtClean="0"/>
              <a:t>have suggested that 4 put of 10 women have experience of more than one adverse childhood experience </a:t>
            </a:r>
          </a:p>
          <a:p>
            <a:endParaRPr lang="en-GB" baseline="0" dirty="0" smtClean="0"/>
          </a:p>
          <a:p>
            <a:r>
              <a:rPr lang="en-GB" baseline="0" dirty="0" smtClean="0"/>
              <a:t>Published data from the Growing Up in Scotland study has found that 7 in 10 children had experience of one of the sentinel markers and almost 1 in five more than 4</a:t>
            </a:r>
          </a:p>
          <a:p>
            <a:endParaRPr lang="en-GB" baseline="0" dirty="0" smtClean="0"/>
          </a:p>
          <a:p>
            <a:r>
              <a:rPr lang="en-GB" baseline="0" dirty="0" smtClean="0"/>
              <a:t>Set against wider adversity with regard to lower household income, fewer academic qualifications and higher levels of relationship conflict </a:t>
            </a:r>
            <a:endParaRPr lang="en-GB" baseline="0" dirty="0" smtClean="0"/>
          </a:p>
          <a:p>
            <a:endParaRPr lang="en-GB" baseline="0" dirty="0" smtClean="0"/>
          </a:p>
          <a:p>
            <a:r>
              <a:rPr lang="en-GB" baseline="0" dirty="0" smtClean="0"/>
              <a:t>Data collected for the Highland FNP service covering Inverness and the Inner Moray Firth indicates 7 in 10 young women have experienced 1</a:t>
            </a:r>
          </a:p>
          <a:p>
            <a:endParaRPr lang="en-GB" baseline="0" dirty="0" smtClean="0"/>
          </a:p>
          <a:p>
            <a:r>
              <a:rPr lang="en-GB" baseline="0" dirty="0" smtClean="0"/>
              <a:t>Nearly 2 in 10 have experience more than </a:t>
            </a:r>
            <a:r>
              <a:rPr lang="en-GB" baseline="0" dirty="0" smtClean="0"/>
              <a:t>4</a:t>
            </a:r>
          </a:p>
          <a:p>
            <a:endParaRPr lang="en-GB" baseline="0" dirty="0" smtClean="0"/>
          </a:p>
          <a:p>
            <a:endParaRPr lang="en-GB" baseline="0" dirty="0" smtClean="0"/>
          </a:p>
          <a:p>
            <a:endParaRPr lang="en-GB" baseline="0" dirty="0" smtClean="0"/>
          </a:p>
          <a:p>
            <a:r>
              <a:rPr lang="en-GB" baseline="0" dirty="0" smtClean="0"/>
              <a:t>The strength based approach in the Family Nurse Partnership is seen as key </a:t>
            </a:r>
          </a:p>
          <a:p>
            <a:endParaRPr lang="en-GB" baseline="0" dirty="0" smtClean="0"/>
          </a:p>
          <a:p>
            <a:r>
              <a:rPr lang="en-GB" baseline="0" dirty="0" smtClean="0"/>
              <a:t>The development of a therapeutic relationship brings a positive role model: that buffering adult that might not have been readily available before </a:t>
            </a:r>
          </a:p>
          <a:p>
            <a:endParaRPr lang="en-GB" baseline="0" dirty="0" smtClean="0"/>
          </a:p>
          <a:p>
            <a:r>
              <a:rPr lang="en-GB" baseline="0" dirty="0" smtClean="0"/>
              <a:t>This creates and supports resilience and related decision making to ensure better outcomes for both mum and baby Often with Dads and wider </a:t>
            </a:r>
            <a:r>
              <a:rPr lang="en-GB" baseline="0" dirty="0" smtClean="0"/>
              <a:t>family </a:t>
            </a:r>
            <a:r>
              <a:rPr lang="en-GB" baseline="0" dirty="0" smtClean="0"/>
              <a:t>members  involved too</a:t>
            </a:r>
          </a:p>
          <a:p>
            <a:endParaRPr lang="en-GB" baseline="0" dirty="0" smtClean="0"/>
          </a:p>
          <a:p>
            <a:r>
              <a:rPr lang="en-GB" baseline="0" dirty="0" smtClean="0"/>
              <a:t>Key to the success of the programme is the reflective and restorative supervision to the teams Prompting and supporting front facing practice </a:t>
            </a:r>
            <a:endParaRPr lang="en-GB" baseline="0" dirty="0" smtClean="0"/>
          </a:p>
          <a:p>
            <a:endParaRPr lang="en-GB" baseline="0" dirty="0" smtClean="0"/>
          </a:p>
          <a:p>
            <a:r>
              <a:rPr lang="en-GB" baseline="0" dirty="0" smtClean="0"/>
              <a:t>This should be the standard and the norm for working with families experiencing multiple adversity and we are a long way from demonstrating this in our spend across services </a:t>
            </a:r>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a:t>
            </a:r>
            <a:r>
              <a:rPr lang="en-GB" baseline="0" dirty="0" smtClean="0"/>
              <a:t> a quick flick through the report with some key messages for today’s focus on seeing the child</a:t>
            </a:r>
            <a:endParaRPr lang="en-GB" dirty="0" smtClean="0"/>
          </a:p>
          <a:p>
            <a:endParaRPr lang="en-GB" dirty="0" smtClean="0"/>
          </a:p>
          <a:p>
            <a:r>
              <a:rPr lang="en-GB" dirty="0" smtClean="0"/>
              <a:t>We</a:t>
            </a:r>
            <a:r>
              <a:rPr lang="en-GB" baseline="0" dirty="0" smtClean="0"/>
              <a:t> </a:t>
            </a:r>
            <a:r>
              <a:rPr lang="en-GB" baseline="0" dirty="0" smtClean="0"/>
              <a:t>learnt a lot within the public team while writing the report</a:t>
            </a:r>
          </a:p>
          <a:p>
            <a:endParaRPr lang="en-GB" baseline="0" dirty="0" smtClean="0"/>
          </a:p>
          <a:p>
            <a:r>
              <a:rPr lang="en-GB" baseline="0" dirty="0" smtClean="0"/>
              <a:t>A key element of the learning was of the power of relationships to do good and also a risk of harm </a:t>
            </a:r>
          </a:p>
          <a:p>
            <a:endParaRPr lang="en-GB" baseline="0" dirty="0" smtClean="0"/>
          </a:p>
          <a:p>
            <a:r>
              <a:rPr lang="en-GB" baseline="0" dirty="0" smtClean="0"/>
              <a:t>When we can embrace what Jung called the shadow of our selves and experiences as individuals and communities/societies we get closer to healing and resolution and moving ahead from a position of </a:t>
            </a:r>
            <a:r>
              <a:rPr lang="en-GB" baseline="0" dirty="0" smtClean="0"/>
              <a:t>strength</a:t>
            </a:r>
          </a:p>
          <a:p>
            <a:endParaRPr lang="en-GB" baseline="0" dirty="0" smtClean="0"/>
          </a:p>
          <a:p>
            <a:r>
              <a:rPr lang="en-GB" baseline="0" dirty="0" smtClean="0"/>
              <a:t>This is why we need to pause and understand what drives and perpetuates adversity in childhood  </a:t>
            </a:r>
          </a:p>
          <a:p>
            <a:endParaRPr lang="en-GB" baseline="0" dirty="0" smtClean="0"/>
          </a:p>
          <a:p>
            <a:r>
              <a:rPr lang="en-GB" baseline="0" dirty="0" smtClean="0"/>
              <a:t>And get better at understanding how a response of What happened to you brings opportunities that we have yet to exploit in full</a:t>
            </a:r>
          </a:p>
          <a:p>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thought</a:t>
            </a:r>
            <a:r>
              <a:rPr lang="en-GB" baseline="0" dirty="0" smtClean="0"/>
              <a:t> I would start with a quick visual to remind us of the 10 sentinel markers of adversity in childhood </a:t>
            </a:r>
          </a:p>
          <a:p>
            <a:endParaRPr lang="en-GB" baseline="0" dirty="0" smtClean="0"/>
          </a:p>
          <a:p>
            <a:r>
              <a:rPr lang="en-GB" baseline="0" dirty="0" smtClean="0"/>
              <a:t>Why are these important ?</a:t>
            </a:r>
          </a:p>
          <a:p>
            <a:endParaRPr lang="en-GB" baseline="0" dirty="0" smtClean="0"/>
          </a:p>
          <a:p>
            <a:r>
              <a:rPr lang="en-GB" baseline="0" dirty="0" smtClean="0"/>
              <a:t>Because as babies we are born for connection and our sense of self is fundamentally shaped by those early relationships </a:t>
            </a:r>
          </a:p>
          <a:p>
            <a:endParaRPr lang="en-GB" baseline="0" dirty="0" smtClean="0"/>
          </a:p>
          <a:p>
            <a:r>
              <a:rPr lang="en-GB" baseline="0" dirty="0" smtClean="0"/>
              <a:t>Family life mediates our wellbeing </a:t>
            </a:r>
            <a:r>
              <a:rPr lang="en-GB" baseline="0" dirty="0" smtClean="0"/>
              <a:t>From the earliest moments of life to our older years</a:t>
            </a:r>
            <a:endParaRPr lang="en-GB" baseline="0" dirty="0" smtClean="0"/>
          </a:p>
          <a:p>
            <a:endParaRPr lang="en-GB" baseline="0" dirty="0" smtClean="0"/>
          </a:p>
          <a:p>
            <a:r>
              <a:rPr lang="en-GB" baseline="0" dirty="0" smtClean="0"/>
              <a:t>When the needs of parents, however vulnerable they might be, take </a:t>
            </a:r>
            <a:r>
              <a:rPr lang="en-GB" baseline="0" dirty="0" smtClean="0"/>
              <a:t>precedent, the needs of babies </a:t>
            </a:r>
            <a:r>
              <a:rPr lang="en-GB" baseline="0" dirty="0" smtClean="0"/>
              <a:t>and children needs are not or cannot be the priority </a:t>
            </a:r>
          </a:p>
          <a:p>
            <a:endParaRPr lang="en-GB" baseline="0" dirty="0" smtClean="0"/>
          </a:p>
          <a:p>
            <a:r>
              <a:rPr lang="en-GB" baseline="0" dirty="0" smtClean="0"/>
              <a:t>How challenging is this for parents and professionals and policy makers? </a:t>
            </a:r>
          </a:p>
          <a:p>
            <a:endParaRPr lang="en-GB" baseline="0" dirty="0" smtClean="0"/>
          </a:p>
          <a:p>
            <a:r>
              <a:rPr lang="en-GB" baseline="0" dirty="0" smtClean="0"/>
              <a:t>How do we respond with compassion and insight to ensure good outcomes for all involved?</a:t>
            </a:r>
          </a:p>
          <a:p>
            <a:endParaRPr lang="en-GB" baseline="0" dirty="0" smtClean="0"/>
          </a:p>
          <a:p>
            <a:r>
              <a:rPr lang="en-GB" baseline="0" dirty="0" smtClean="0"/>
              <a:t>This seems key to developing trauma informed and trauma responsive systems and services </a:t>
            </a:r>
          </a:p>
          <a:p>
            <a:endParaRPr lang="en-GB" baseline="0" dirty="0" smtClean="0"/>
          </a:p>
          <a:p>
            <a:r>
              <a:rPr lang="en-GB" baseline="0" dirty="0" smtClean="0"/>
              <a:t>When our starting point is </a:t>
            </a:r>
          </a:p>
          <a:p>
            <a:endParaRPr lang="en-GB" baseline="0" dirty="0" smtClean="0"/>
          </a:p>
          <a:p>
            <a:r>
              <a:rPr lang="en-GB" baseline="0" dirty="0" smtClean="0"/>
              <a:t>What happened to You rather than What’s wrong with you?</a:t>
            </a:r>
          </a:p>
          <a:p>
            <a:endParaRPr lang="en-GB" baseline="0" dirty="0" smtClean="0"/>
          </a:p>
          <a:p>
            <a:r>
              <a:rPr lang="en-GB" baseline="0" dirty="0" smtClean="0"/>
              <a:t>We create opportunities to build connection and support resilience that can underpin change and support better outcomes for babies children and young people, their families and the communities they live in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32059E8-8A00-4277-B6E0-F69F7FD70E39}"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baseline="0" dirty="0" smtClean="0"/>
              <a:t>Within the report we were clear that </a:t>
            </a:r>
            <a:r>
              <a:rPr lang="en-GB" baseline="0" dirty="0" smtClean="0"/>
              <a:t>adversity is common and more so than  might have been realised</a:t>
            </a:r>
          </a:p>
          <a:p>
            <a:endParaRPr lang="en-GB" baseline="0" dirty="0" smtClean="0"/>
          </a:p>
          <a:p>
            <a:r>
              <a:rPr lang="en-GB" baseline="0" dirty="0" smtClean="0"/>
              <a:t>That while experiences of adversity shape us They need not define us </a:t>
            </a:r>
          </a:p>
          <a:p>
            <a:endParaRPr lang="en-GB" baseline="0" dirty="0" smtClean="0"/>
          </a:p>
          <a:p>
            <a:r>
              <a:rPr lang="en-GB" baseline="0" dirty="0" smtClean="0"/>
              <a:t>This is particularly the case when our struggling/suffering is recognised Validated and met with compassion and insight as to why this is so </a:t>
            </a:r>
          </a:p>
          <a:p>
            <a:endParaRPr lang="en-GB" baseline="0" dirty="0" smtClean="0"/>
          </a:p>
          <a:p>
            <a:r>
              <a:rPr lang="en-GB" baseline="0" dirty="0" smtClean="0"/>
              <a:t>This creates the necessary space to reflect and make sense of what has shaped but need not define us </a:t>
            </a:r>
          </a:p>
          <a:p>
            <a:endParaRPr lang="en-GB" baseline="0" dirty="0" smtClean="0"/>
          </a:p>
          <a:p>
            <a:r>
              <a:rPr lang="en-GB" baseline="0" dirty="0" smtClean="0"/>
              <a:t>I say this with parents and their children in mind </a:t>
            </a:r>
            <a:endParaRPr lang="en-GB" baseline="0" dirty="0" smtClean="0"/>
          </a:p>
          <a:p>
            <a:endParaRPr lang="en-GB" baseline="0" dirty="0" smtClean="0"/>
          </a:p>
          <a:p>
            <a:r>
              <a:rPr lang="en-GB" baseline="0" dirty="0" smtClean="0"/>
              <a:t>If we are to be genuine and effective in our understanding and response to adversity in childhood our starting point has to involve the awareness and understanding that there should be........</a:t>
            </a:r>
          </a:p>
          <a:p>
            <a:endParaRPr lang="en-GB" baseline="0" dirty="0" smtClean="0"/>
          </a:p>
        </p:txBody>
      </p:sp>
      <p:sp>
        <p:nvSpPr>
          <p:cNvPr id="4" name="Slide Number Placeholder 3"/>
          <p:cNvSpPr>
            <a:spLocks noGrp="1"/>
          </p:cNvSpPr>
          <p:nvPr>
            <p:ph type="sldNum" sz="quarter" idx="10"/>
          </p:nvPr>
        </p:nvSpPr>
        <p:spPr/>
        <p:txBody>
          <a:bodyPr/>
          <a:lstStyle/>
          <a:p>
            <a:fld id="{232059E8-8A00-4277-B6E0-F69F7FD70E39}"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well</a:t>
            </a:r>
            <a:r>
              <a:rPr lang="en-GB" baseline="0" dirty="0" smtClean="0"/>
              <a:t> as those ten sentinel population </a:t>
            </a:r>
            <a:r>
              <a:rPr lang="en-GB" baseline="0" dirty="0" smtClean="0"/>
              <a:t>markers in the home </a:t>
            </a:r>
            <a:r>
              <a:rPr lang="en-GB" baseline="0" dirty="0" smtClean="0"/>
              <a:t>there a range of other factors that reflect the types of adversity that can impact on our wellbeing as demonstrated in this slide</a:t>
            </a:r>
          </a:p>
          <a:p>
            <a:endParaRPr lang="en-GB" baseline="0" dirty="0" smtClean="0"/>
          </a:p>
          <a:p>
            <a:pPr>
              <a:buFontTx/>
              <a:buChar char="-"/>
            </a:pPr>
            <a:r>
              <a:rPr lang="en-GB" baseline="0" dirty="0" smtClean="0"/>
              <a:t>Lack of structural safety</a:t>
            </a:r>
          </a:p>
          <a:p>
            <a:pPr>
              <a:buFontTx/>
              <a:buChar char="-"/>
            </a:pPr>
            <a:r>
              <a:rPr lang="en-GB" baseline="0" dirty="0" smtClean="0"/>
              <a:t>Can impact on relational safety </a:t>
            </a:r>
          </a:p>
          <a:p>
            <a:pPr>
              <a:buFontTx/>
              <a:buChar char="-"/>
            </a:pPr>
            <a:r>
              <a:rPr lang="en-GB" baseline="0" dirty="0" smtClean="0"/>
              <a:t>Exacerbated by lack of community safety</a:t>
            </a:r>
          </a:p>
          <a:p>
            <a:pPr>
              <a:buFontTx/>
              <a:buChar char="-"/>
            </a:pPr>
            <a:endParaRPr lang="en-GB" baseline="0" dirty="0" smtClean="0"/>
          </a:p>
          <a:p>
            <a:r>
              <a:rPr lang="en-GB" baseline="0" dirty="0" smtClean="0"/>
              <a:t>One of the outputs from the debates over adverse childhood experiences is that increased awareness of how much better we do when we experience relational and environmental safety </a:t>
            </a:r>
          </a:p>
          <a:p>
            <a:endParaRPr lang="en-GB" baseline="0" dirty="0" smtClean="0"/>
          </a:p>
          <a:p>
            <a:r>
              <a:rPr lang="en-GB" baseline="0" dirty="0" smtClean="0"/>
              <a:t>Be that in our homes, wider networks of family and friends and our communities </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232059E8-8A00-4277-B6E0-F69F7FD70E39}"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 key point in the report is that the </a:t>
            </a:r>
            <a:r>
              <a:rPr lang="en-GB" baseline="0" dirty="0" smtClean="0"/>
              <a:t>risk factors for adversity are often co occurring and inter linked </a:t>
            </a:r>
          </a:p>
          <a:p>
            <a:endParaRPr lang="en-GB" baseline="0" dirty="0" smtClean="0"/>
          </a:p>
          <a:p>
            <a:r>
              <a:rPr lang="en-GB" baseline="0" dirty="0" smtClean="0"/>
              <a:t>It is usually the cumulative effects of a combination of factors, rather than a single issue that leads to a child’s experience of adversity and stress and these can influence the needs of babies children and young people to have a safe buffering adult to offset the effect of escalating stress </a:t>
            </a:r>
          </a:p>
          <a:p>
            <a:endParaRPr lang="en-GB" baseline="0" dirty="0" smtClean="0"/>
          </a:p>
          <a:p>
            <a:r>
              <a:rPr lang="en-GB" baseline="0" dirty="0" smtClean="0"/>
              <a:t>This is demonstrated in the inter locking model created for the DPH Report </a:t>
            </a:r>
          </a:p>
          <a:p>
            <a:endParaRPr lang="en-GB" baseline="0" dirty="0" smtClean="0"/>
          </a:p>
          <a:p>
            <a:r>
              <a:rPr lang="en-GB" baseline="0" dirty="0" smtClean="0"/>
              <a:t>A series of interacting risk factors for adverse childhood experiences include</a:t>
            </a:r>
          </a:p>
          <a:p>
            <a:pPr>
              <a:buFontTx/>
              <a:buNone/>
            </a:pPr>
            <a:endParaRPr lang="en-GB" baseline="0" dirty="0" smtClean="0"/>
          </a:p>
          <a:p>
            <a:pPr>
              <a:buFontTx/>
              <a:buChar char="-"/>
            </a:pPr>
            <a:r>
              <a:rPr lang="en-GB" baseline="0" dirty="0" smtClean="0"/>
              <a:t>Social context</a:t>
            </a:r>
          </a:p>
          <a:p>
            <a:pPr>
              <a:buFontTx/>
              <a:buChar char="-"/>
            </a:pPr>
            <a:r>
              <a:rPr lang="en-GB" baseline="0" dirty="0" smtClean="0"/>
              <a:t>Parenting </a:t>
            </a:r>
          </a:p>
          <a:p>
            <a:pPr>
              <a:buFontTx/>
              <a:buChar char="-"/>
            </a:pPr>
            <a:r>
              <a:rPr lang="en-GB" baseline="0" dirty="0" smtClean="0"/>
              <a:t>Family structure</a:t>
            </a:r>
          </a:p>
          <a:p>
            <a:pPr>
              <a:buFontTx/>
              <a:buChar char="-"/>
            </a:pPr>
            <a:r>
              <a:rPr lang="en-GB" baseline="0" dirty="0" smtClean="0"/>
              <a:t>Household factors </a:t>
            </a:r>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have used this</a:t>
            </a:r>
            <a:r>
              <a:rPr lang="en-GB" baseline="0" dirty="0" smtClean="0"/>
              <a:t> graphic to demonstrate the importance of those very early moments in life that present the greatest opportunities to make a difference </a:t>
            </a:r>
            <a:endParaRPr lang="en-GB" baseline="0" dirty="0" smtClean="0"/>
          </a:p>
          <a:p>
            <a:endParaRPr lang="en-GB" baseline="0" dirty="0" smtClean="0"/>
          </a:p>
          <a:p>
            <a:r>
              <a:rPr lang="en-GB" baseline="0" dirty="0" smtClean="0"/>
              <a:t>The primacy of the first 1001 days from conception to toddlerhood, in laying the basis for health across a life trajectory has yet to be fully appreciated in public spending priorities with longitudinal studies now demonstrating a relationships between experiences of abuse in childhood  and adult mental health experiences </a:t>
            </a:r>
            <a:endParaRPr lang="en-GB" baseline="0" dirty="0" smtClean="0"/>
          </a:p>
          <a:p>
            <a:endParaRPr lang="en-GB" baseline="0" dirty="0" smtClean="0"/>
          </a:p>
          <a:p>
            <a:r>
              <a:rPr lang="en-GB" baseline="0" dirty="0" smtClean="0"/>
              <a:t>When a baby’s development falls behind the first year of life it is much more likely to fall even further behind in subsequent years than to catch up with those who had a better start </a:t>
            </a:r>
          </a:p>
          <a:p>
            <a:endParaRPr lang="en-GB" baseline="0" dirty="0" smtClean="0"/>
          </a:p>
          <a:p>
            <a:r>
              <a:rPr lang="en-GB" baseline="0" dirty="0" smtClean="0"/>
              <a:t>While some children can catch up, there might still be a legacy effect with regard to learning and behaviour, influencing their experience of school, learning and life chances and employability  </a:t>
            </a:r>
            <a:endParaRPr lang="en-GB" baseline="0" dirty="0" smtClean="0"/>
          </a:p>
          <a:p>
            <a:endParaRPr lang="en-GB" baseline="0" dirty="0" smtClean="0"/>
          </a:p>
          <a:p>
            <a:r>
              <a:rPr lang="en-GB" baseline="0" dirty="0" smtClean="0"/>
              <a:t>Adversity in the early years and through to adolescence has a bigger impact than has previously been understood</a:t>
            </a:r>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Population prevalence</a:t>
            </a:r>
            <a:r>
              <a:rPr lang="en-GB" baseline="0" dirty="0" smtClean="0"/>
              <a:t> data from England and Wales was used in the report to determine the influence of adversity in the Highland population </a:t>
            </a:r>
          </a:p>
          <a:p>
            <a:endParaRPr lang="en-GB" baseline="0" dirty="0" smtClean="0"/>
          </a:p>
          <a:p>
            <a:r>
              <a:rPr lang="en-GB" baseline="0" dirty="0" smtClean="0"/>
              <a:t>Some 53% of adults will have experienced 1 of the ten sentinel markers </a:t>
            </a:r>
          </a:p>
          <a:p>
            <a:endParaRPr lang="en-GB" baseline="0" dirty="0" smtClean="0"/>
          </a:p>
          <a:p>
            <a:r>
              <a:rPr lang="en-GB" baseline="0" dirty="0" smtClean="0"/>
              <a:t>11 out of 100 adults will have experience of more than 4 </a:t>
            </a:r>
          </a:p>
          <a:p>
            <a:endParaRPr lang="en-GB" baseline="0" dirty="0" smtClean="0"/>
          </a:p>
          <a:p>
            <a:r>
              <a:rPr lang="en-GB" baseline="0" dirty="0" smtClean="0"/>
              <a:t>These individuals living with an increased </a:t>
            </a:r>
            <a:r>
              <a:rPr lang="en-GB" baseline="0" dirty="0" smtClean="0"/>
              <a:t>risk </a:t>
            </a:r>
            <a:r>
              <a:rPr lang="en-GB" baseline="0" dirty="0" smtClean="0"/>
              <a:t>of poorer physical  health experiences, health harming behaviours and mental health and substance misuse difficulties </a:t>
            </a:r>
          </a:p>
          <a:p>
            <a:endParaRPr lang="en-GB" baseline="0" dirty="0" smtClean="0"/>
          </a:p>
          <a:p>
            <a:r>
              <a:rPr lang="en-GB" baseline="0" dirty="0" smtClean="0"/>
              <a:t>Many of these </a:t>
            </a:r>
            <a:r>
              <a:rPr lang="en-GB" baseline="0" dirty="0" smtClean="0"/>
              <a:t>adults  </a:t>
            </a:r>
            <a:r>
              <a:rPr lang="en-GB" baseline="0" dirty="0" smtClean="0"/>
              <a:t>will be parents or likely to become parents </a:t>
            </a:r>
            <a:endParaRPr lang="en-GB" baseline="0" dirty="0" smtClean="0"/>
          </a:p>
          <a:p>
            <a:endParaRPr lang="en-GB" baseline="0" dirty="0" smtClean="0"/>
          </a:p>
          <a:p>
            <a:r>
              <a:rPr lang="en-GB" baseline="0" dirty="0" smtClean="0"/>
              <a:t>And while we would recognise that experience of adversity does not equate directly to poor outcomes we cannot escape the relationship and the impact </a:t>
            </a:r>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In the report we detail how experience of multiple adversity is likely to feature over the last five years in </a:t>
            </a:r>
            <a:r>
              <a:rPr lang="en-GB" baseline="0" dirty="0" smtClean="0"/>
              <a:t>Highland</a:t>
            </a:r>
            <a:endParaRPr lang="en-GB" baseline="0" dirty="0" smtClean="0"/>
          </a:p>
          <a:p>
            <a:endParaRPr lang="en-GB" baseline="0" dirty="0" smtClean="0"/>
          </a:p>
          <a:p>
            <a:r>
              <a:rPr lang="en-GB" baseline="0" dirty="0" smtClean="0"/>
              <a:t>Teen pregnancy </a:t>
            </a:r>
          </a:p>
          <a:p>
            <a:r>
              <a:rPr lang="en-GB" baseline="0" dirty="0" smtClean="0"/>
              <a:t>Drug and alcohol misuse </a:t>
            </a:r>
          </a:p>
          <a:p>
            <a:r>
              <a:rPr lang="en-GB" baseline="0" dirty="0" smtClean="0"/>
              <a:t>Alcohol specific deaths </a:t>
            </a:r>
          </a:p>
          <a:p>
            <a:r>
              <a:rPr lang="en-GB" baseline="0" dirty="0" smtClean="0"/>
              <a:t>Probable suicides </a:t>
            </a:r>
          </a:p>
          <a:p>
            <a:r>
              <a:rPr lang="en-GB" baseline="0" dirty="0" smtClean="0"/>
              <a:t>Drug related deaths (over 30 in the last year alone) and in increase of younger ages over recent </a:t>
            </a:r>
            <a:r>
              <a:rPr lang="en-GB" baseline="0" dirty="0" smtClean="0"/>
              <a:t>years</a:t>
            </a:r>
          </a:p>
          <a:p>
            <a:endParaRPr lang="en-GB" baseline="0" dirty="0" smtClean="0"/>
          </a:p>
          <a:p>
            <a:r>
              <a:rPr lang="en-GB" baseline="0" dirty="0" smtClean="0"/>
              <a:t>This is the front end of human suffering that undoubtedly impacts on the safety and well being of babies children and young people </a:t>
            </a:r>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Tx/>
              <a:buNone/>
            </a:pPr>
            <a:r>
              <a:rPr lang="en-GB" baseline="0" dirty="0" smtClean="0"/>
              <a:t>It is understood from the population research that these eleven out of one hundred adults are at greater risks of a range of health outcomes that compromise our health and wellbeing</a:t>
            </a:r>
          </a:p>
          <a:p>
            <a:pPr>
              <a:buFontTx/>
              <a:buNone/>
            </a:pPr>
            <a:endParaRPr lang="en-GB" baseline="0" dirty="0" smtClean="0"/>
          </a:p>
          <a:p>
            <a:pPr>
              <a:buFontTx/>
              <a:buChar char="-"/>
            </a:pPr>
            <a:r>
              <a:rPr lang="en-GB" baseline="0" dirty="0" smtClean="0"/>
              <a:t>Mental illness</a:t>
            </a:r>
          </a:p>
          <a:p>
            <a:pPr>
              <a:buFontTx/>
              <a:buChar char="-"/>
            </a:pPr>
            <a:r>
              <a:rPr lang="en-GB" baseline="0" dirty="0" smtClean="0"/>
              <a:t> Substance misuse</a:t>
            </a:r>
          </a:p>
          <a:p>
            <a:pPr>
              <a:buFontTx/>
              <a:buChar char="-"/>
            </a:pPr>
            <a:r>
              <a:rPr lang="en-GB" baseline="0" dirty="0" smtClean="0"/>
              <a:t> Alcohol misuse</a:t>
            </a:r>
          </a:p>
          <a:p>
            <a:pPr>
              <a:buFontTx/>
              <a:buChar char="-"/>
            </a:pPr>
            <a:r>
              <a:rPr lang="en-GB" baseline="0" dirty="0" smtClean="0"/>
              <a:t> Inter personal violence </a:t>
            </a:r>
          </a:p>
          <a:p>
            <a:endParaRPr lang="en-GB" baseline="0" dirty="0" smtClean="0"/>
          </a:p>
          <a:p>
            <a:r>
              <a:rPr lang="en-GB" baseline="0" dirty="0" smtClean="0"/>
              <a:t>Local data collected by Dr Tim Agnew Consultant Psychiatrist for the Personality Disorder Service suggests such a relationship with 9 out of 10 people referred reporting one experience of those sentinel markers and 5 in 10 more than 4.</a:t>
            </a:r>
          </a:p>
          <a:p>
            <a:endParaRPr lang="en-GB" baseline="0" dirty="0" smtClean="0"/>
          </a:p>
          <a:p>
            <a:r>
              <a:rPr lang="en-GB" baseline="0" dirty="0" smtClean="0"/>
              <a:t>Recall for the general population this would be 5 in 10 and 1 in 10</a:t>
            </a:r>
          </a:p>
          <a:p>
            <a:endParaRPr lang="en-GB" baseline="0" dirty="0" smtClean="0"/>
          </a:p>
          <a:p>
            <a:r>
              <a:rPr lang="en-GB" baseline="0" dirty="0" smtClean="0"/>
              <a:t>Exploring the scale influence and impact of adversity and how to best respond seems a useful lens to understand human suffering  </a:t>
            </a:r>
          </a:p>
          <a:p>
            <a:endParaRPr lang="en-GB" baseline="0" dirty="0" smtClean="0"/>
          </a:p>
          <a:p>
            <a:r>
              <a:rPr lang="en-GB" baseline="0" dirty="0" smtClean="0"/>
              <a:t>Colleagues in the room working in mental health services, drug and alcohol services and the police/community justice sector will be working with clients and service users where it is likely that experience of trauma is implicated in there need of, or involvement with services </a:t>
            </a:r>
          </a:p>
          <a:p>
            <a:endParaRPr lang="en-GB" baseline="0" dirty="0" smtClean="0"/>
          </a:p>
          <a:p>
            <a:r>
              <a:rPr lang="en-GB" baseline="0" dirty="0" smtClean="0"/>
              <a:t>Colleagues working with families in universal services for children and families, midwifery,  health visiting , education and in communities might also be seeing and recognising the links between experience of adversity and the challenges in the lives of people that influence parenting styles and capacity and managing the day to day </a:t>
            </a:r>
          </a:p>
          <a:p>
            <a:endParaRPr lang="en-GB" baseline="0" dirty="0" smtClean="0"/>
          </a:p>
          <a:p>
            <a:r>
              <a:rPr lang="en-GB" baseline="0" dirty="0" smtClean="0"/>
              <a:t>As the previous slides made clear, relationships across life and in a range of settings from home, to school work and community are key to offsetting the effect of adversity </a:t>
            </a:r>
          </a:p>
          <a:p>
            <a:endParaRPr lang="en-GB" baseline="0" dirty="0" smtClean="0"/>
          </a:p>
          <a:p>
            <a:r>
              <a:rPr lang="en-GB" baseline="0" dirty="0" smtClean="0"/>
              <a:t>A trauma informed and trauma responsive approach seeks to respond in the moment to needs as they present as well as working preventively in the early years, across generations and with families.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232059E8-8A00-4277-B6E0-F69F7FD70E3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1066800" y="2781300"/>
            <a:ext cx="6997700" cy="2829458"/>
          </a:xfrm>
          <a:noFill/>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7" name="Picture 6"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12" name="Picture 11"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noFill/>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sp>
        <p:nvSpPr>
          <p:cNvPr id="5" name="Title 4"/>
          <p:cNvSpPr>
            <a:spLocks noGrp="1"/>
          </p:cNvSpPr>
          <p:nvPr>
            <p:ph type="title"/>
          </p:nvPr>
        </p:nvSpPr>
        <p:spPr/>
        <p:txBody>
          <a:bodyPr/>
          <a:lstStyle/>
          <a:p>
            <a:r>
              <a:rPr lang="en-US" dirty="0" smtClean="0"/>
              <a:t>Click to edit Master title style</a:t>
            </a:r>
            <a:endParaRPr lang="en-GB" dirty="0"/>
          </a:p>
        </p:txBody>
      </p:sp>
      <p:pic>
        <p:nvPicPr>
          <p:cNvPr id="6" name="Picture 5"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8" name="Picture 7"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5075" y="1676400"/>
            <a:ext cx="1749425" cy="4381500"/>
          </a:xfrm>
          <a:noFill/>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1676400"/>
            <a:ext cx="5095875" cy="4381500"/>
          </a:xfrm>
          <a:noFill/>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5" name="Picture 4"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6" name="Picture 5"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3" name="Picture 2"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4" name="Picture 3"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104900" y="2971800"/>
            <a:ext cx="7175500" cy="1143000"/>
          </a:xfrm>
          <a:noFill/>
        </p:spPr>
        <p:txBody>
          <a:bodyPr/>
          <a:lstStyle>
            <a:lvl1pPr>
              <a:defRPr sz="4800"/>
            </a:lvl1pPr>
          </a:lstStyle>
          <a:p>
            <a:r>
              <a:rPr lang="en-US" dirty="0" smtClean="0"/>
              <a:t>Click to edit Master title style</a:t>
            </a:r>
            <a:endParaRPr lang="en-GB" dirty="0"/>
          </a:p>
        </p:txBody>
      </p:sp>
      <p:sp>
        <p:nvSpPr>
          <p:cNvPr id="4100" name="Rectangle 4"/>
          <p:cNvSpPr>
            <a:spLocks noGrp="1" noChangeArrowheads="1"/>
          </p:cNvSpPr>
          <p:nvPr>
            <p:ph type="subTitle" idx="1"/>
          </p:nvPr>
        </p:nvSpPr>
        <p:spPr>
          <a:xfrm>
            <a:off x="1371600" y="4254500"/>
            <a:ext cx="6400800" cy="1600200"/>
          </a:xfrm>
          <a:noFill/>
        </p:spPr>
        <p:txBody>
          <a:bodyPr/>
          <a:lstStyle>
            <a:lvl1pPr marL="0" indent="0" algn="ctr">
              <a:buFontTx/>
              <a:buNone/>
              <a:defRPr/>
            </a:lvl1pPr>
          </a:lstStyle>
          <a:p>
            <a:r>
              <a:rPr lang="en-US" smtClean="0"/>
              <a:t>Click to edit Master subtitle style</a:t>
            </a:r>
            <a:endParaRPr lang="en-GB"/>
          </a:p>
        </p:txBody>
      </p:sp>
      <p:sp>
        <p:nvSpPr>
          <p:cNvPr id="10"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7" name="Picture 6"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8" name="Picture 7"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noFill/>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noFill/>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6" name="Picture 5"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9" name="Picture 8"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781300"/>
            <a:ext cx="3422650" cy="3276600"/>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1850" y="2781300"/>
            <a:ext cx="3422650" cy="3276600"/>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7" name="Picture 6"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10" name="Picture 9"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noFill/>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no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no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no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9" name="Picture 8"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12" name="Picture 11"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t>Click to edit Master title style</a:t>
            </a:r>
            <a:endParaRPr lang="en-GB"/>
          </a:p>
        </p:txBody>
      </p:sp>
      <p:sp>
        <p:nvSpPr>
          <p:cNvPr id="7"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5" name="Picture 4"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8" name="Picture 7"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4" name="Picture 3"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7" name="Picture 6"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no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no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no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7" name="Picture 6"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10" name="Picture 9"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noFill/>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no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2"/>
          <p:cNvSpPr txBox="1">
            <a:spLocks noChangeArrowheads="1"/>
          </p:cNvSpPr>
          <p:nvPr userDrawn="1"/>
        </p:nvSpPr>
        <p:spPr bwMode="auto">
          <a:xfrm>
            <a:off x="117348" y="5961893"/>
            <a:ext cx="6744310" cy="625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A Public Health Approach 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tx2"/>
                </a:solidFill>
                <a:effectLst/>
                <a:uLnTx/>
                <a:uFillTx/>
                <a:latin typeface="Arial" pitchFamily="34" charset="0"/>
                <a:ea typeface="+mj-ea"/>
                <a:cs typeface="Arial" pitchFamily="34" charset="0"/>
              </a:rPr>
              <a:t>Understanding &amp; Responding to Adversity</a:t>
            </a:r>
          </a:p>
        </p:txBody>
      </p:sp>
      <p:pic>
        <p:nvPicPr>
          <p:cNvPr id="6" name="Picture 5" descr="NHS_Highland(neg) [Converted].wmf"/>
          <p:cNvPicPr>
            <a:picLocks noChangeAspect="1"/>
          </p:cNvPicPr>
          <p:nvPr userDrawn="1"/>
        </p:nvPicPr>
        <p:blipFill>
          <a:blip r:embed="rId2" cstate="print"/>
          <a:stretch>
            <a:fillRect/>
          </a:stretch>
        </p:blipFill>
        <p:spPr>
          <a:xfrm>
            <a:off x="7573030" y="343816"/>
            <a:ext cx="1195813" cy="866846"/>
          </a:xfrm>
          <a:prstGeom prst="rect">
            <a:avLst/>
          </a:prstGeom>
        </p:spPr>
      </p:pic>
      <p:pic>
        <p:nvPicPr>
          <p:cNvPr id="7" name="Picture 6" descr="NHSH_PH white.wmf"/>
          <p:cNvPicPr>
            <a:picLocks noChangeAspect="1"/>
          </p:cNvPicPr>
          <p:nvPr userDrawn="1"/>
        </p:nvPicPr>
        <p:blipFill>
          <a:blip r:embed="rId3" cstate="print"/>
          <a:stretch>
            <a:fillRect/>
          </a:stretch>
        </p:blipFill>
        <p:spPr>
          <a:xfrm>
            <a:off x="7577625" y="5665639"/>
            <a:ext cx="1186623" cy="9217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754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676400"/>
            <a:ext cx="69977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066800" y="2781300"/>
            <a:ext cx="69977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dk2" tx1="lt1" bg2="dk1" tx2="lt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StoneSansSemibold" pitchFamily="34" charset="0"/>
        </a:defRPr>
      </a:lvl2pPr>
      <a:lvl3pPr algn="l" rtl="0" eaLnBrk="1" fontAlgn="base" hangingPunct="1">
        <a:spcBef>
          <a:spcPct val="0"/>
        </a:spcBef>
        <a:spcAft>
          <a:spcPct val="0"/>
        </a:spcAft>
        <a:defRPr sz="3600">
          <a:solidFill>
            <a:schemeClr val="tx2"/>
          </a:solidFill>
          <a:latin typeface="StoneSansSemibold" pitchFamily="34" charset="0"/>
        </a:defRPr>
      </a:lvl3pPr>
      <a:lvl4pPr algn="l" rtl="0" eaLnBrk="1" fontAlgn="base" hangingPunct="1">
        <a:spcBef>
          <a:spcPct val="0"/>
        </a:spcBef>
        <a:spcAft>
          <a:spcPct val="0"/>
        </a:spcAft>
        <a:defRPr sz="3600">
          <a:solidFill>
            <a:schemeClr val="tx2"/>
          </a:solidFill>
          <a:latin typeface="StoneSansSemibold" pitchFamily="34" charset="0"/>
        </a:defRPr>
      </a:lvl4pPr>
      <a:lvl5pPr algn="l" rtl="0" eaLnBrk="1" fontAlgn="base" hangingPunct="1">
        <a:spcBef>
          <a:spcPct val="0"/>
        </a:spcBef>
        <a:spcAft>
          <a:spcPct val="0"/>
        </a:spcAft>
        <a:defRPr sz="3600">
          <a:solidFill>
            <a:schemeClr val="tx2"/>
          </a:solidFill>
          <a:latin typeface="StoneSansSemibold" pitchFamily="34" charset="0"/>
        </a:defRPr>
      </a:lvl5pPr>
      <a:lvl6pPr marL="457200" algn="l" rtl="0" eaLnBrk="1" fontAlgn="base" hangingPunct="1">
        <a:spcBef>
          <a:spcPct val="0"/>
        </a:spcBef>
        <a:spcAft>
          <a:spcPct val="0"/>
        </a:spcAft>
        <a:defRPr sz="3600">
          <a:solidFill>
            <a:schemeClr val="tx2"/>
          </a:solidFill>
          <a:latin typeface="StoneSansSemibold" pitchFamily="34" charset="0"/>
        </a:defRPr>
      </a:lvl6pPr>
      <a:lvl7pPr marL="914400" algn="l" rtl="0" eaLnBrk="1" fontAlgn="base" hangingPunct="1">
        <a:spcBef>
          <a:spcPct val="0"/>
        </a:spcBef>
        <a:spcAft>
          <a:spcPct val="0"/>
        </a:spcAft>
        <a:defRPr sz="3600">
          <a:solidFill>
            <a:schemeClr val="tx2"/>
          </a:solidFill>
          <a:latin typeface="StoneSansSemibold" pitchFamily="34" charset="0"/>
        </a:defRPr>
      </a:lvl7pPr>
      <a:lvl8pPr marL="1371600" algn="l" rtl="0" eaLnBrk="1" fontAlgn="base" hangingPunct="1">
        <a:spcBef>
          <a:spcPct val="0"/>
        </a:spcBef>
        <a:spcAft>
          <a:spcPct val="0"/>
        </a:spcAft>
        <a:defRPr sz="3600">
          <a:solidFill>
            <a:schemeClr val="tx2"/>
          </a:solidFill>
          <a:latin typeface="StoneSansSemibold" pitchFamily="34" charset="0"/>
        </a:defRPr>
      </a:lvl8pPr>
      <a:lvl9pPr marL="1828800" algn="l" rtl="0" eaLnBrk="1" fontAlgn="base" hangingPunct="1">
        <a:spcBef>
          <a:spcPct val="0"/>
        </a:spcBef>
        <a:spcAft>
          <a:spcPct val="0"/>
        </a:spcAft>
        <a:defRPr sz="3600">
          <a:solidFill>
            <a:schemeClr val="tx2"/>
          </a:solidFill>
          <a:latin typeface="StoneSansSemibold" pitchFamily="34" charset="0"/>
        </a:defRPr>
      </a:lvl9pPr>
    </p:titleStyle>
    <p:bodyStyle>
      <a:lvl1pPr marL="342900" indent="-342900" algn="l" rtl="0" eaLnBrk="1" fontAlgn="base" hangingPunct="1">
        <a:lnSpc>
          <a:spcPct val="90000"/>
        </a:lnSpc>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har char="–"/>
        <a:defRPr sz="3000">
          <a:solidFill>
            <a:schemeClr val="tx1"/>
          </a:solidFill>
          <a:latin typeface="+mn-lt"/>
        </a:defRPr>
      </a:lvl2pPr>
      <a:lvl3pPr marL="1143000" indent="-228600" algn="l" rtl="0" eaLnBrk="1" fontAlgn="base" hangingPunct="1">
        <a:lnSpc>
          <a:spcPct val="90000"/>
        </a:lnSpc>
        <a:spcBef>
          <a:spcPct val="20000"/>
        </a:spcBef>
        <a:spcAft>
          <a:spcPct val="0"/>
        </a:spcAft>
        <a:buChar char="•"/>
        <a:defRPr sz="3000">
          <a:solidFill>
            <a:schemeClr val="tx1"/>
          </a:solidFill>
          <a:latin typeface="+mn-lt"/>
        </a:defRPr>
      </a:lvl3pPr>
      <a:lvl4pPr marL="1600200" indent="-228600" algn="l" rtl="0" eaLnBrk="1" fontAlgn="base" hangingPunct="1">
        <a:lnSpc>
          <a:spcPct val="90000"/>
        </a:lnSpc>
        <a:spcBef>
          <a:spcPct val="20000"/>
        </a:spcBef>
        <a:spcAft>
          <a:spcPct val="0"/>
        </a:spcAft>
        <a:buChar char="–"/>
        <a:defRPr sz="3000">
          <a:solidFill>
            <a:schemeClr val="tx1"/>
          </a:solidFill>
          <a:latin typeface="+mn-lt"/>
        </a:defRPr>
      </a:lvl4pPr>
      <a:lvl5pPr marL="2057400" indent="-228600" algn="l" rtl="0" eaLnBrk="1" fontAlgn="base" hangingPunct="1">
        <a:lnSpc>
          <a:spcPct val="90000"/>
        </a:lnSpc>
        <a:spcBef>
          <a:spcPct val="20000"/>
        </a:spcBef>
        <a:spcAft>
          <a:spcPct val="0"/>
        </a:spcAft>
        <a:buChar char="»"/>
        <a:defRPr sz="3000">
          <a:solidFill>
            <a:schemeClr val="tx1"/>
          </a:solidFill>
          <a:latin typeface="+mn-lt"/>
        </a:defRPr>
      </a:lvl5pPr>
      <a:lvl6pPr marL="2514600" indent="-228600" algn="l" rtl="0" eaLnBrk="1" fontAlgn="base" hangingPunct="1">
        <a:lnSpc>
          <a:spcPct val="90000"/>
        </a:lnSpc>
        <a:spcBef>
          <a:spcPct val="20000"/>
        </a:spcBef>
        <a:spcAft>
          <a:spcPct val="0"/>
        </a:spcAft>
        <a:buChar char="»"/>
        <a:defRPr sz="3000">
          <a:solidFill>
            <a:schemeClr val="tx1"/>
          </a:solidFill>
          <a:latin typeface="+mn-lt"/>
        </a:defRPr>
      </a:lvl6pPr>
      <a:lvl7pPr marL="2971800" indent="-228600" algn="l" rtl="0" eaLnBrk="1" fontAlgn="base" hangingPunct="1">
        <a:lnSpc>
          <a:spcPct val="90000"/>
        </a:lnSpc>
        <a:spcBef>
          <a:spcPct val="20000"/>
        </a:spcBef>
        <a:spcAft>
          <a:spcPct val="0"/>
        </a:spcAft>
        <a:buChar char="»"/>
        <a:defRPr sz="3000">
          <a:solidFill>
            <a:schemeClr val="tx1"/>
          </a:solidFill>
          <a:latin typeface="+mn-lt"/>
        </a:defRPr>
      </a:lvl7pPr>
      <a:lvl8pPr marL="3429000" indent="-228600" algn="l" rtl="0" eaLnBrk="1" fontAlgn="base" hangingPunct="1">
        <a:lnSpc>
          <a:spcPct val="90000"/>
        </a:lnSpc>
        <a:spcBef>
          <a:spcPct val="20000"/>
        </a:spcBef>
        <a:spcAft>
          <a:spcPct val="0"/>
        </a:spcAft>
        <a:buChar char="»"/>
        <a:defRPr sz="3000">
          <a:solidFill>
            <a:schemeClr val="tx1"/>
          </a:solidFill>
          <a:latin typeface="+mn-lt"/>
        </a:defRPr>
      </a:lvl8pPr>
      <a:lvl9pPr marL="3886200" indent="-228600" algn="l" rtl="0" eaLnBrk="1" fontAlgn="base" hangingPunct="1">
        <a:lnSpc>
          <a:spcPct val="90000"/>
        </a:lnSpc>
        <a:spcBef>
          <a:spcPct val="20000"/>
        </a:spcBef>
        <a:spcAft>
          <a:spcPct val="0"/>
        </a:spcAft>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t.co/DnW6f2OUJ9" TargetMode="External"/><Relationship Id="rId2" Type="http://schemas.openxmlformats.org/officeDocument/2006/relationships/hyperlink" Target="https://t.co/0z8mFvSvU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754A"/>
        </a:solidFill>
        <a:effectLst/>
      </p:bgPr>
    </p:bg>
    <p:spTree>
      <p:nvGrpSpPr>
        <p:cNvPr id="1" name=""/>
        <p:cNvGrpSpPr/>
        <p:nvPr/>
      </p:nvGrpSpPr>
      <p:grpSpPr>
        <a:xfrm>
          <a:off x="0" y="0"/>
          <a:ext cx="0" cy="0"/>
          <a:chOff x="0" y="0"/>
          <a:chExt cx="0" cy="0"/>
        </a:xfrm>
      </p:grpSpPr>
      <p:pic>
        <p:nvPicPr>
          <p:cNvPr id="13" name="Picture 12" descr="crocus-snow-mountains-802119_1920.jpg"/>
          <p:cNvPicPr>
            <a:picLocks noChangeAspect="1"/>
          </p:cNvPicPr>
          <p:nvPr/>
        </p:nvPicPr>
        <p:blipFill>
          <a:blip r:embed="rId3" cstate="print"/>
          <a:srcRect l="5896" t="3727" r="8825" b="166"/>
          <a:stretch>
            <a:fillRect/>
          </a:stretch>
        </p:blipFill>
        <p:spPr>
          <a:xfrm>
            <a:off x="0" y="-160637"/>
            <a:ext cx="9144000" cy="6858000"/>
          </a:xfrm>
          <a:prstGeom prst="rect">
            <a:avLst/>
          </a:prstGeom>
        </p:spPr>
      </p:pic>
      <p:sp>
        <p:nvSpPr>
          <p:cNvPr id="9" name="Subtitle 8"/>
          <p:cNvSpPr>
            <a:spLocks noGrp="1"/>
          </p:cNvSpPr>
          <p:nvPr>
            <p:ph type="subTitle" idx="1"/>
          </p:nvPr>
        </p:nvSpPr>
        <p:spPr>
          <a:xfrm>
            <a:off x="310443" y="4164227"/>
            <a:ext cx="8461023" cy="2326917"/>
          </a:xfrm>
          <a:solidFill>
            <a:srgbClr val="EB754A"/>
          </a:solidFill>
        </p:spPr>
        <p:txBody>
          <a:bodyPr lIns="360000" tIns="216000" rIns="360000" bIns="360000"/>
          <a:lstStyle/>
          <a:p>
            <a:pPr algn="l"/>
            <a:r>
              <a:rPr lang="en-GB" sz="2400" b="1" dirty="0" smtClean="0">
                <a:latin typeface="Arial" pitchFamily="34" charset="0"/>
                <a:cs typeface="Arial" pitchFamily="34" charset="0"/>
              </a:rPr>
              <a:t>Adverse Childhood Experiences, Resilience and Trauma Informed Care: </a:t>
            </a:r>
            <a:r>
              <a:rPr lang="en-GB" sz="2400" dirty="0" smtClean="0">
                <a:latin typeface="Arial" pitchFamily="34" charset="0"/>
                <a:cs typeface="Arial" pitchFamily="34" charset="0"/>
              </a:rPr>
              <a:t>A Public Health Approach to Understanding &amp; Responding to Adversity</a:t>
            </a:r>
          </a:p>
          <a:p>
            <a:pPr algn="l"/>
            <a:r>
              <a:rPr lang="en-GB" sz="2000" dirty="0" smtClean="0">
                <a:latin typeface="Arial" pitchFamily="34" charset="0"/>
                <a:cs typeface="Arial" pitchFamily="34" charset="0"/>
              </a:rPr>
              <a:t>Highland Child Protection Committee ‘Who Sees The Child’ </a:t>
            </a:r>
          </a:p>
          <a:p>
            <a:pPr algn="l"/>
            <a:r>
              <a:rPr lang="en-GB" sz="2000" dirty="0" smtClean="0">
                <a:latin typeface="Arial" pitchFamily="34" charset="0"/>
                <a:cs typeface="Arial" pitchFamily="34" charset="0"/>
              </a:rPr>
              <a:t>March </a:t>
            </a:r>
            <a:r>
              <a:rPr lang="en-GB" sz="2000" dirty="0" smtClean="0">
                <a:latin typeface="Arial" pitchFamily="34" charset="0"/>
                <a:cs typeface="Arial" pitchFamily="34" charset="0"/>
              </a:rPr>
              <a:t>2019 </a:t>
            </a:r>
          </a:p>
          <a:p>
            <a:pPr algn="l"/>
            <a:endParaRPr lang="en-GB" sz="3200" dirty="0"/>
          </a:p>
        </p:txBody>
      </p:sp>
      <p:pic>
        <p:nvPicPr>
          <p:cNvPr id="11" name="Picture 10" descr="NHS_Highland(neg) [Converted].wmf"/>
          <p:cNvPicPr>
            <a:picLocks noChangeAspect="1"/>
          </p:cNvPicPr>
          <p:nvPr/>
        </p:nvPicPr>
        <p:blipFill>
          <a:blip r:embed="rId4" cstate="print"/>
          <a:stretch>
            <a:fillRect/>
          </a:stretch>
        </p:blipFill>
        <p:spPr>
          <a:xfrm>
            <a:off x="7573030" y="343816"/>
            <a:ext cx="1195813" cy="866846"/>
          </a:xfrm>
          <a:prstGeom prst="rect">
            <a:avLst/>
          </a:prstGeom>
        </p:spPr>
      </p:pic>
      <p:pic>
        <p:nvPicPr>
          <p:cNvPr id="12" name="Picture 11" descr="NHSH_PH white.wmf"/>
          <p:cNvPicPr>
            <a:picLocks noChangeAspect="1"/>
          </p:cNvPicPr>
          <p:nvPr/>
        </p:nvPicPr>
        <p:blipFill>
          <a:blip r:embed="rId5" cstate="print"/>
          <a:stretch>
            <a:fillRect/>
          </a:stretch>
        </p:blipFill>
        <p:spPr>
          <a:xfrm>
            <a:off x="307514" y="303416"/>
            <a:ext cx="1004585" cy="7803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0 GUS.png"/>
          <p:cNvPicPr>
            <a:picLocks noChangeAspect="1"/>
          </p:cNvPicPr>
          <p:nvPr/>
        </p:nvPicPr>
        <p:blipFill>
          <a:blip r:embed="rId3" cstate="print"/>
          <a:srcRect t="9363" b="13838"/>
          <a:stretch>
            <a:fillRect/>
          </a:stretch>
        </p:blipFill>
        <p:spPr>
          <a:xfrm>
            <a:off x="751115" y="1556659"/>
            <a:ext cx="7380514" cy="376933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itial Quote.jpg"/>
          <p:cNvPicPr>
            <a:picLocks noChangeAspect="1"/>
          </p:cNvPicPr>
          <p:nvPr/>
        </p:nvPicPr>
        <p:blipFill>
          <a:blip r:embed="rId3" cstate="print"/>
          <a:srcRect l="25674" t="23733" r="25012" b="22839"/>
          <a:stretch>
            <a:fillRect/>
          </a:stretch>
        </p:blipFill>
        <p:spPr>
          <a:xfrm>
            <a:off x="1262743" y="1589314"/>
            <a:ext cx="5769428" cy="351608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66800" y="870857"/>
            <a:ext cx="6997700" cy="500744"/>
          </a:xfrm>
        </p:spPr>
        <p:txBody>
          <a:bodyPr/>
          <a:lstStyle/>
          <a:p>
            <a:endParaRPr lang="en-GB" dirty="0"/>
          </a:p>
        </p:txBody>
      </p:sp>
      <p:sp>
        <p:nvSpPr>
          <p:cNvPr id="11" name="Content Placeholder 10"/>
          <p:cNvSpPr>
            <a:spLocks noGrp="1"/>
          </p:cNvSpPr>
          <p:nvPr>
            <p:ph idx="1"/>
          </p:nvPr>
        </p:nvSpPr>
        <p:spPr>
          <a:xfrm>
            <a:off x="1066800" y="1502229"/>
            <a:ext cx="6997700" cy="4180114"/>
          </a:xfrm>
        </p:spPr>
        <p:txBody>
          <a:bodyPr/>
          <a:lstStyle/>
          <a:p>
            <a:pPr>
              <a:buNone/>
            </a:pPr>
            <a:r>
              <a:rPr lang="en-GB" sz="2800" dirty="0" smtClean="0"/>
              <a:t>DPH Annual Report Adverse Childhood Experiences Resilience and Trauma Informed Care A Public Health Approach: </a:t>
            </a:r>
          </a:p>
          <a:p>
            <a:pPr>
              <a:buNone/>
            </a:pPr>
            <a:r>
              <a:rPr lang="en-GB" sz="2800" dirty="0" smtClean="0"/>
              <a:t>Main Report </a:t>
            </a:r>
          </a:p>
          <a:p>
            <a:r>
              <a:rPr lang="en-GB" sz="2800" u="sng" dirty="0" smtClean="0">
                <a:hlinkClick r:id="rId2"/>
              </a:rPr>
              <a:t>nhshighland.scot.nhs.uk/Publications/D…</a:t>
            </a:r>
            <a:endParaRPr lang="en-GB" sz="2800" dirty="0" smtClean="0"/>
          </a:p>
          <a:p>
            <a:pPr>
              <a:buNone/>
            </a:pPr>
            <a:r>
              <a:rPr lang="en-GB" sz="2800" dirty="0" smtClean="0"/>
              <a:t>Summary </a:t>
            </a:r>
          </a:p>
          <a:p>
            <a:r>
              <a:rPr lang="en-GB" sz="2800" u="sng" dirty="0" smtClean="0">
                <a:hlinkClick r:id="rId3"/>
              </a:rPr>
              <a:t>spark.adobe.com/page/JuNx7xNpy…</a:t>
            </a:r>
            <a:endParaRPr lang="en-GB" sz="2800" dirty="0" smtClean="0"/>
          </a:p>
          <a:p>
            <a:r>
              <a:rPr lang="en-GB" sz="2800" dirty="0" smtClean="0"/>
              <a:t>Twitter @</a:t>
            </a:r>
            <a:r>
              <a:rPr lang="en-GB" sz="2800" dirty="0" err="1" smtClean="0"/>
              <a:t>AceHighland</a:t>
            </a:r>
            <a:r>
              <a:rPr lang="en-GB" sz="2800" dirty="0" smtClean="0"/>
              <a:t> </a:t>
            </a:r>
            <a:endParaRPr lang="en-GB"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 Sentinel markers.png"/>
          <p:cNvPicPr>
            <a:picLocks noChangeAspect="1"/>
          </p:cNvPicPr>
          <p:nvPr/>
        </p:nvPicPr>
        <p:blipFill>
          <a:blip r:embed="rId3" cstate="print"/>
          <a:srcRect t="12645" b="5856"/>
          <a:stretch>
            <a:fillRect/>
          </a:stretch>
        </p:blipFill>
        <p:spPr>
          <a:xfrm>
            <a:off x="1306285" y="1544743"/>
            <a:ext cx="6313715" cy="364052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2047" y="1166843"/>
            <a:ext cx="5930536" cy="3785652"/>
          </a:xfrm>
          <a:prstGeom prst="rect">
            <a:avLst/>
          </a:prstGeom>
        </p:spPr>
        <p:txBody>
          <a:bodyPr wrap="square">
            <a:spAutoFit/>
          </a:bodyPr>
          <a:lstStyle/>
          <a:p>
            <a:r>
              <a:rPr lang="en-GB" dirty="0" smtClean="0">
                <a:latin typeface="Arial" pitchFamily="34" charset="0"/>
                <a:cs typeface="Arial" pitchFamily="34" charset="0"/>
              </a:rPr>
              <a:t>“There should be no shame or stigma in having experienced adversity. If adversity is common, ensuring that individuals, families and communities have the skills and resources to create and support resilience is one of the key messages from this report”</a:t>
            </a:r>
          </a:p>
          <a:p>
            <a:endParaRPr lang="en-GB" b="1" dirty="0" smtClean="0">
              <a:latin typeface="Arial" pitchFamily="34" charset="0"/>
              <a:cs typeface="Arial" pitchFamily="34" charset="0"/>
            </a:endParaRPr>
          </a:p>
          <a:p>
            <a:r>
              <a:rPr lang="en-GB" b="1" dirty="0" smtClean="0">
                <a:latin typeface="Arial" pitchFamily="34" charset="0"/>
                <a:cs typeface="Arial" pitchFamily="34" charset="0"/>
              </a:rPr>
              <a:t>Director of Public Health Annual Report 2018.</a:t>
            </a:r>
            <a:endParaRPr lang="en-GB"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2 Other markers.png"/>
          <p:cNvPicPr>
            <a:picLocks noChangeAspect="1"/>
          </p:cNvPicPr>
          <p:nvPr/>
        </p:nvPicPr>
        <p:blipFill>
          <a:blip r:embed="rId3" cstate="print"/>
          <a:srcRect t="6655" b="8499"/>
          <a:stretch>
            <a:fillRect/>
          </a:stretch>
        </p:blipFill>
        <p:spPr>
          <a:xfrm>
            <a:off x="1023515" y="1545771"/>
            <a:ext cx="7126599" cy="3733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 risk factors.png"/>
          <p:cNvPicPr>
            <a:picLocks noChangeAspect="1"/>
          </p:cNvPicPr>
          <p:nvPr/>
        </p:nvPicPr>
        <p:blipFill>
          <a:blip r:embed="rId3" cstate="print"/>
          <a:srcRect l="14962" t="13651" r="15636" b="37302"/>
          <a:stretch>
            <a:fillRect/>
          </a:stretch>
        </p:blipFill>
        <p:spPr>
          <a:xfrm>
            <a:off x="2253344" y="1284514"/>
            <a:ext cx="4245428" cy="42454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4.2.jpg"/>
          <p:cNvPicPr>
            <a:picLocks noChangeAspect="1"/>
          </p:cNvPicPr>
          <p:nvPr/>
        </p:nvPicPr>
        <p:blipFill>
          <a:blip r:embed="rId3" cstate="print"/>
          <a:srcRect t="4609" b="3220"/>
          <a:stretch>
            <a:fillRect/>
          </a:stretch>
        </p:blipFill>
        <p:spPr>
          <a:xfrm>
            <a:off x="1328058" y="1251857"/>
            <a:ext cx="6114490" cy="42268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32252" y="827314"/>
            <a:ext cx="5995861" cy="4648200"/>
            <a:chOff x="2375254" y="1785504"/>
            <a:chExt cx="4439920" cy="3437468"/>
          </a:xfrm>
        </p:grpSpPr>
        <p:sp>
          <p:nvSpPr>
            <p:cNvPr id="5" name="Rectangle 4"/>
            <p:cNvSpPr/>
            <p:nvPr/>
          </p:nvSpPr>
          <p:spPr bwMode="auto">
            <a:xfrm>
              <a:off x="3611873" y="4778835"/>
              <a:ext cx="1846217" cy="44413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
          <p:nvSpPr>
            <p:cNvPr id="6" name="Oval 5"/>
            <p:cNvSpPr>
              <a:spLocks noChangeAspect="1"/>
            </p:cNvSpPr>
            <p:nvPr/>
          </p:nvSpPr>
          <p:spPr bwMode="auto">
            <a:xfrm>
              <a:off x="2815644" y="1785504"/>
              <a:ext cx="3234634" cy="323463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smtClean="0">
                <a:ln>
                  <a:noFill/>
                </a:ln>
                <a:solidFill>
                  <a:schemeClr val="tx1"/>
                </a:solidFill>
                <a:effectLst/>
                <a:latin typeface="Times" pitchFamily="18" charset="0"/>
              </a:endParaRPr>
            </a:p>
          </p:txBody>
        </p:sp>
        <p:pic>
          <p:nvPicPr>
            <p:cNvPr id="7" name="Picture 2" descr="C:\Users\bcoll02\Creative Cloud Files\DPH Annual Report\Public Health DPH Annual Report 2018\Spark Graphics\Figure-2.1.png"/>
            <p:cNvPicPr>
              <a:picLocks noChangeAspect="1" noChangeArrowheads="1"/>
            </p:cNvPicPr>
            <p:nvPr/>
          </p:nvPicPr>
          <p:blipFill>
            <a:blip r:embed="rId3" cstate="print"/>
            <a:srcRect/>
            <a:stretch>
              <a:fillRect/>
            </a:stretch>
          </p:blipFill>
          <p:spPr bwMode="auto">
            <a:xfrm>
              <a:off x="2375254" y="1832074"/>
              <a:ext cx="4439920" cy="3329940"/>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5.5 outcomes.png"/>
          <p:cNvPicPr>
            <a:picLocks noChangeAspect="1"/>
          </p:cNvPicPr>
          <p:nvPr/>
        </p:nvPicPr>
        <p:blipFill>
          <a:blip r:embed="rId3" cstate="print"/>
          <a:srcRect t="24465" b="6522"/>
          <a:stretch>
            <a:fillRect/>
          </a:stretch>
        </p:blipFill>
        <p:spPr>
          <a:xfrm>
            <a:off x="681444" y="2100943"/>
            <a:ext cx="7428413" cy="26530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635726" y="735876"/>
            <a:ext cx="1436914" cy="2134113"/>
            <a:chOff x="748938" y="1284515"/>
            <a:chExt cx="1436914" cy="2134113"/>
          </a:xfrm>
        </p:grpSpPr>
        <p:sp>
          <p:nvSpPr>
            <p:cNvPr id="5" name="Oval 4"/>
            <p:cNvSpPr/>
            <p:nvPr/>
          </p:nvSpPr>
          <p:spPr bwMode="auto">
            <a:xfrm>
              <a:off x="875212" y="1284515"/>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600" b="1" dirty="0" smtClean="0">
                  <a:solidFill>
                    <a:schemeClr val="bg2"/>
                  </a:solidFill>
                  <a:latin typeface="Arial" pitchFamily="34" charset="0"/>
                  <a:ea typeface="SimSun-ExtB" pitchFamily="49" charset="-122"/>
                  <a:cs typeface="Arial" pitchFamily="34" charset="0"/>
                </a:rPr>
                <a:t>5.8</a:t>
              </a: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x</a:t>
              </a:r>
            </a:p>
          </p:txBody>
        </p:sp>
        <p:sp>
          <p:nvSpPr>
            <p:cNvPr id="9" name="TextBox 8"/>
            <p:cNvSpPr txBox="1"/>
            <p:nvPr/>
          </p:nvSpPr>
          <p:spPr>
            <a:xfrm>
              <a:off x="748938" y="2464521"/>
              <a:ext cx="1436914" cy="954107"/>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develop problematic alcohol use</a:t>
              </a:r>
              <a:endParaRPr lang="en-GB" sz="1400" dirty="0">
                <a:latin typeface="Arial" pitchFamily="34" charset="0"/>
                <a:cs typeface="Arial" pitchFamily="34" charset="0"/>
              </a:endParaRPr>
            </a:p>
          </p:txBody>
        </p:sp>
      </p:grpSp>
      <p:grpSp>
        <p:nvGrpSpPr>
          <p:cNvPr id="3" name="Group 17"/>
          <p:cNvGrpSpPr/>
          <p:nvPr/>
        </p:nvGrpSpPr>
        <p:grpSpPr>
          <a:xfrm>
            <a:off x="439784" y="3265713"/>
            <a:ext cx="1436914" cy="1918672"/>
            <a:chOff x="631373" y="3466011"/>
            <a:chExt cx="1436914" cy="1918672"/>
          </a:xfrm>
        </p:grpSpPr>
        <p:sp>
          <p:nvSpPr>
            <p:cNvPr id="8" name="Oval 7"/>
            <p:cNvSpPr/>
            <p:nvPr/>
          </p:nvSpPr>
          <p:spPr bwMode="auto">
            <a:xfrm>
              <a:off x="757647" y="3466011"/>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14x</a:t>
              </a:r>
            </a:p>
          </p:txBody>
        </p:sp>
        <p:sp>
          <p:nvSpPr>
            <p:cNvPr id="11" name="TextBox 10"/>
            <p:cNvSpPr txBox="1"/>
            <p:nvPr/>
          </p:nvSpPr>
          <p:spPr>
            <a:xfrm>
              <a:off x="631373" y="4646019"/>
              <a:ext cx="1436914" cy="738664"/>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be a victim of violence</a:t>
              </a:r>
              <a:endParaRPr lang="en-GB" sz="1400" dirty="0">
                <a:latin typeface="Arial" pitchFamily="34" charset="0"/>
                <a:cs typeface="Arial" pitchFamily="34" charset="0"/>
              </a:endParaRPr>
            </a:p>
          </p:txBody>
        </p:sp>
      </p:grpSp>
      <p:grpSp>
        <p:nvGrpSpPr>
          <p:cNvPr id="10" name="Group 14"/>
          <p:cNvGrpSpPr/>
          <p:nvPr/>
        </p:nvGrpSpPr>
        <p:grpSpPr>
          <a:xfrm>
            <a:off x="2198914" y="2155372"/>
            <a:ext cx="1436914" cy="2129760"/>
            <a:chOff x="2399212" y="2860766"/>
            <a:chExt cx="1436914" cy="2129760"/>
          </a:xfrm>
        </p:grpSpPr>
        <p:sp>
          <p:nvSpPr>
            <p:cNvPr id="6" name="Oval 5"/>
            <p:cNvSpPr/>
            <p:nvPr/>
          </p:nvSpPr>
          <p:spPr bwMode="auto">
            <a:xfrm>
              <a:off x="2525486" y="2860766"/>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6.1x</a:t>
              </a:r>
            </a:p>
          </p:txBody>
        </p:sp>
        <p:sp>
          <p:nvSpPr>
            <p:cNvPr id="12" name="TextBox 11"/>
            <p:cNvSpPr txBox="1"/>
            <p:nvPr/>
          </p:nvSpPr>
          <p:spPr>
            <a:xfrm>
              <a:off x="2399212" y="4036419"/>
              <a:ext cx="1436914" cy="954107"/>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receive treatment for mental illness</a:t>
              </a:r>
              <a:endParaRPr lang="en-GB" sz="1400" dirty="0">
                <a:latin typeface="Arial" pitchFamily="34" charset="0"/>
                <a:cs typeface="Arial" pitchFamily="34" charset="0"/>
              </a:endParaRPr>
            </a:p>
          </p:txBody>
        </p:sp>
      </p:grpSp>
      <p:grpSp>
        <p:nvGrpSpPr>
          <p:cNvPr id="15" name="Group 16"/>
          <p:cNvGrpSpPr/>
          <p:nvPr/>
        </p:nvGrpSpPr>
        <p:grpSpPr>
          <a:xfrm>
            <a:off x="3711388" y="771222"/>
            <a:ext cx="1436914" cy="2120538"/>
            <a:chOff x="4529994" y="893142"/>
            <a:chExt cx="1436914" cy="2120538"/>
          </a:xfrm>
        </p:grpSpPr>
        <p:sp>
          <p:nvSpPr>
            <p:cNvPr id="4" name="Oval 3"/>
            <p:cNvSpPr/>
            <p:nvPr/>
          </p:nvSpPr>
          <p:spPr bwMode="auto">
            <a:xfrm>
              <a:off x="4656268" y="893142"/>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10x</a:t>
              </a:r>
            </a:p>
          </p:txBody>
        </p:sp>
        <p:sp>
          <p:nvSpPr>
            <p:cNvPr id="13" name="TextBox 12"/>
            <p:cNvSpPr txBox="1"/>
            <p:nvPr/>
          </p:nvSpPr>
          <p:spPr>
            <a:xfrm>
              <a:off x="4529994" y="2059573"/>
              <a:ext cx="1436914" cy="954107"/>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develop problematic drug use</a:t>
              </a:r>
              <a:endParaRPr lang="en-GB" sz="1400" dirty="0">
                <a:latin typeface="Arial" pitchFamily="34" charset="0"/>
                <a:cs typeface="Arial" pitchFamily="34" charset="0"/>
              </a:endParaRPr>
            </a:p>
          </p:txBody>
        </p:sp>
      </p:grpSp>
      <p:grpSp>
        <p:nvGrpSpPr>
          <p:cNvPr id="16" name="Group 15"/>
          <p:cNvGrpSpPr/>
          <p:nvPr/>
        </p:nvGrpSpPr>
        <p:grpSpPr>
          <a:xfrm>
            <a:off x="3968290" y="3154808"/>
            <a:ext cx="1436914" cy="2120796"/>
            <a:chOff x="4987194" y="3555402"/>
            <a:chExt cx="1436914" cy="2120796"/>
          </a:xfrm>
        </p:grpSpPr>
        <p:sp>
          <p:nvSpPr>
            <p:cNvPr id="7" name="Oval 6"/>
            <p:cNvSpPr/>
            <p:nvPr/>
          </p:nvSpPr>
          <p:spPr bwMode="auto">
            <a:xfrm>
              <a:off x="5113468" y="3555402"/>
              <a:ext cx="1184366" cy="1132114"/>
            </a:xfrm>
            <a:prstGeom prst="ellipse">
              <a:avLst/>
            </a:prstGeom>
            <a:solidFill>
              <a:srgbClr val="F3AC2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600" b="1" i="0" u="none" strike="noStrike" cap="none" normalizeH="0" baseline="0" dirty="0" smtClean="0">
                  <a:ln>
                    <a:noFill/>
                  </a:ln>
                  <a:solidFill>
                    <a:schemeClr val="bg2"/>
                  </a:solidFill>
                  <a:effectLst/>
                  <a:latin typeface="Arial" pitchFamily="34" charset="0"/>
                  <a:ea typeface="SimSun-ExtB" pitchFamily="49" charset="-122"/>
                  <a:cs typeface="Arial" pitchFamily="34" charset="0"/>
                </a:rPr>
                <a:t>15x</a:t>
              </a:r>
            </a:p>
          </p:txBody>
        </p:sp>
        <p:sp>
          <p:nvSpPr>
            <p:cNvPr id="14" name="TextBox 13"/>
            <p:cNvSpPr txBox="1"/>
            <p:nvPr/>
          </p:nvSpPr>
          <p:spPr>
            <a:xfrm>
              <a:off x="4987194" y="4722091"/>
              <a:ext cx="1436914" cy="954107"/>
            </a:xfrm>
            <a:prstGeom prst="rect">
              <a:avLst/>
            </a:prstGeom>
            <a:noFill/>
          </p:spPr>
          <p:txBody>
            <a:bodyPr wrap="square" rtlCol="0">
              <a:spAutoFit/>
            </a:bodyPr>
            <a:lstStyle/>
            <a:p>
              <a:pPr algn="ctr"/>
              <a:r>
                <a:rPr lang="en-GB" sz="1400" dirty="0" smtClean="0">
                  <a:latin typeface="Arial" pitchFamily="34" charset="0"/>
                  <a:cs typeface="Arial" pitchFamily="34" charset="0"/>
                </a:rPr>
                <a:t>More likely to be a perpetrator of violence</a:t>
              </a:r>
              <a:endParaRPr lang="en-GB" sz="1400" dirty="0">
                <a:latin typeface="Arial" pitchFamily="34" charset="0"/>
                <a:cs typeface="Arial" pitchFamily="34" charset="0"/>
              </a:endParaRPr>
            </a:p>
          </p:txBody>
        </p:sp>
      </p:grpSp>
      <p:pic>
        <p:nvPicPr>
          <p:cNvPr id="1026" name="Picture 2" descr="C:\Users\bcoll02\Creative Cloud Files\DPH Annual Report\Public Health DPH Annual Report 2018\Links\Figures\Chapter 5 (now chpt 2)\5.6b self-management.png"/>
          <p:cNvPicPr>
            <a:picLocks noChangeAspect="1" noChangeArrowheads="1"/>
          </p:cNvPicPr>
          <p:nvPr/>
        </p:nvPicPr>
        <p:blipFill>
          <a:blip r:embed="rId3" cstate="print"/>
          <a:srcRect/>
          <a:stretch>
            <a:fillRect/>
          </a:stretch>
        </p:blipFill>
        <p:spPr bwMode="auto">
          <a:xfrm>
            <a:off x="5829851" y="1870083"/>
            <a:ext cx="2939680" cy="310686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HSHIGSC">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Office Theme">
      <a:majorFont>
        <a:latin typeface="StoneSansSemibold"/>
        <a:ea typeface=""/>
        <a:cs typeface=""/>
      </a:majorFont>
      <a:minorFont>
        <a:latin typeface="StoneSans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NHSHIGSC</Template>
  <TotalTime>2126</TotalTime>
  <Words>1811</Words>
  <Application>Microsoft Office PowerPoint</Application>
  <PresentationFormat>On-screen Show (4:3)</PresentationFormat>
  <Paragraphs>183</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NHSHIGSC</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NHS Highland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Childhood Experiences, Resilience and Trauma Informed Care: A Public Health Approach to Understanding &amp; Responding to Adversity</dc:title>
  <dc:creator>Barry Collard</dc:creator>
  <cp:lastModifiedBy>Samor01</cp:lastModifiedBy>
  <cp:revision>26</cp:revision>
  <dcterms:created xsi:type="dcterms:W3CDTF">2018-11-06T14:35:04Z</dcterms:created>
  <dcterms:modified xsi:type="dcterms:W3CDTF">2019-03-28T07:28:22Z</dcterms:modified>
</cp:coreProperties>
</file>